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3"/>
    <p:sldMasterId id="2147483670" r:id="rId4"/>
    <p:sldMasterId id="2147483683" r:id="rId5"/>
    <p:sldMasterId id="2147483696" r:id="rId6"/>
  </p:sldMasterIdLst>
  <p:notesMasterIdLst>
    <p:notesMasterId r:id="rId9"/>
  </p:notesMasterIdLst>
  <p:sldIdLst>
    <p:sldId id="515" r:id="rId7"/>
    <p:sldId id="425" r:id="rId8"/>
    <p:sldId id="466" r:id="rId10"/>
    <p:sldId id="375" r:id="rId11"/>
    <p:sldId id="431" r:id="rId12"/>
    <p:sldId id="432" r:id="rId13"/>
    <p:sldId id="484" r:id="rId14"/>
    <p:sldId id="377" r:id="rId15"/>
    <p:sldId id="468" r:id="rId16"/>
    <p:sldId id="496" r:id="rId17"/>
    <p:sldId id="500" r:id="rId18"/>
    <p:sldId id="501" r:id="rId19"/>
    <p:sldId id="497" r:id="rId20"/>
    <p:sldId id="488" r:id="rId21"/>
    <p:sldId id="490" r:id="rId22"/>
    <p:sldId id="491" r:id="rId23"/>
    <p:sldId id="492" r:id="rId24"/>
    <p:sldId id="494" r:id="rId25"/>
    <p:sldId id="498" r:id="rId26"/>
    <p:sldId id="499" r:id="rId27"/>
    <p:sldId id="502" r:id="rId28"/>
    <p:sldId id="503" r:id="rId29"/>
    <p:sldId id="504" r:id="rId30"/>
    <p:sldId id="505" r:id="rId31"/>
    <p:sldId id="510" r:id="rId32"/>
    <p:sldId id="511" r:id="rId33"/>
    <p:sldId id="512" r:id="rId34"/>
    <p:sldId id="506" r:id="rId35"/>
    <p:sldId id="513" r:id="rId36"/>
    <p:sldId id="507" r:id="rId37"/>
    <p:sldId id="508" r:id="rId38"/>
    <p:sldId id="509" r:id="rId39"/>
    <p:sldId id="533" r:id="rId40"/>
    <p:sldId id="475" r:id="rId41"/>
    <p:sldId id="474" r:id="rId42"/>
    <p:sldId id="476" r:id="rId43"/>
    <p:sldId id="477" r:id="rId44"/>
    <p:sldId id="522" r:id="rId45"/>
    <p:sldId id="527" r:id="rId46"/>
    <p:sldId id="523" r:id="rId47"/>
    <p:sldId id="524" r:id="rId48"/>
    <p:sldId id="525" r:id="rId49"/>
    <p:sldId id="526" r:id="rId50"/>
    <p:sldId id="528" r:id="rId51"/>
    <p:sldId id="529" r:id="rId52"/>
    <p:sldId id="530" r:id="rId53"/>
    <p:sldId id="531" r:id="rId54"/>
  </p:sldIdLst>
  <p:sldSz cx="9144000" cy="5143500" type="screen16x9"/>
  <p:notesSz cx="6858000" cy="9144000"/>
  <p:embeddedFontLst>
    <p:embeddedFont>
      <p:font typeface="Raleway"/>
      <p:regular r:id="rId59"/>
    </p:embeddedFont>
    <p:embeddedFont>
      <p:font typeface="Lato" panose="020F0502020204030203"/>
      <p:regular r:id="rId60"/>
      <p:bold r:id="rId61"/>
      <p:italic r:id="rId62"/>
      <p:boldItalic r:id="rId63"/>
    </p:embeddedFont>
    <p:embeddedFont>
      <p:font typeface="Georgia" panose="02040502050405020303"/>
      <p:regular r:id="rId64"/>
    </p:embeddedFont>
    <p:embeddedFont>
      <p:font typeface="Georgia" panose="02040502050405020303" pitchFamily="18" charset="0"/>
      <p:regular r:id="rId65"/>
      <p:bold r:id="rId66"/>
      <p:italic r:id="rId67"/>
      <p:boldItalic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9"/>
    <p:restoredTop sz="9465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14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7" Type="http://schemas.openxmlformats.org/officeDocument/2006/relationships/slide" Target="slides/slide1.xml"/><Relationship Id="rId68" Type="http://schemas.openxmlformats.org/officeDocument/2006/relationships/font" Target="fonts/font10.fntdata"/><Relationship Id="rId67" Type="http://schemas.openxmlformats.org/officeDocument/2006/relationships/font" Target="fonts/font9.fntdata"/><Relationship Id="rId66" Type="http://schemas.openxmlformats.org/officeDocument/2006/relationships/font" Target="fonts/font8.fntdata"/><Relationship Id="rId65" Type="http://schemas.openxmlformats.org/officeDocument/2006/relationships/font" Target="fonts/font7.fntdata"/><Relationship Id="rId64" Type="http://schemas.openxmlformats.org/officeDocument/2006/relationships/font" Target="fonts/font6.fntdata"/><Relationship Id="rId63" Type="http://schemas.openxmlformats.org/officeDocument/2006/relationships/font" Target="fonts/font5.fntdata"/><Relationship Id="rId62" Type="http://schemas.openxmlformats.org/officeDocument/2006/relationships/font" Target="fonts/font4.fntdata"/><Relationship Id="rId61" Type="http://schemas.openxmlformats.org/officeDocument/2006/relationships/font" Target="fonts/font3.fntdata"/><Relationship Id="rId60" Type="http://schemas.openxmlformats.org/officeDocument/2006/relationships/font" Target="fonts/font2.fntdata"/><Relationship Id="rId6" Type="http://schemas.openxmlformats.org/officeDocument/2006/relationships/slideMaster" Target="slideMasters/slideMaster5.xml"/><Relationship Id="rId59" Type="http://schemas.openxmlformats.org/officeDocument/2006/relationships/font" Target="fonts/font1.fntdata"/><Relationship Id="rId58" Type="http://schemas.openxmlformats.org/officeDocument/2006/relationships/commentAuthors" Target="commentAuthors.xml"/><Relationship Id="rId57" Type="http://schemas.openxmlformats.org/officeDocument/2006/relationships/tableStyles" Target="tableStyles.xml"/><Relationship Id="rId56" Type="http://schemas.openxmlformats.org/officeDocument/2006/relationships/viewProps" Target="viewProps.xml"/><Relationship Id="rId55" Type="http://schemas.openxmlformats.org/officeDocument/2006/relationships/presProps" Target="presProps.xml"/><Relationship Id="rId54" Type="http://schemas.openxmlformats.org/officeDocument/2006/relationships/slide" Target="slides/slide47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" Type="http://schemas.openxmlformats.org/officeDocument/2006/relationships/slideMaster" Target="slideMasters/slideMaster4.xml"/><Relationship Id="rId49" Type="http://schemas.openxmlformats.org/officeDocument/2006/relationships/slide" Target="slides/slide4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0" Type="http://schemas.openxmlformats.org/officeDocument/2006/relationships/slide" Target="slides/slide33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latin typeface="Georgia" panose="02040502050405020303" pitchFamily="18" charset="0"/>
                <a:sym typeface="+mn-ea"/>
              </a:rPr>
              <a:t>Carfilzomib, cyclophosphamide, and dexamethasone (KCd)</a:t>
            </a:r>
            <a:endParaRPr lang="en-US" sz="1600" dirty="0">
              <a:latin typeface="Georgia" panose="02040502050405020303" pitchFamily="18" charset="0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Eastern Cooperative</a:t>
            </a:r>
            <a:r>
              <a:rPr lang="en-US"/>
              <a:t> </a:t>
            </a:r>
            <a:r>
              <a:t>Oncology Group (ECOG) performance status of 0–2</a:t>
            </a:r>
            <a:r>
              <a:rPr lang="en-US"/>
              <a:t> </a:t>
            </a:r>
            <a:r>
              <a:t>(&gt;2 was permitted if resulting from complications</a:t>
            </a:r>
            <a:r>
              <a:rPr lang="en-US"/>
              <a:t> </a:t>
            </a:r>
            <a:r>
              <a:t>related to myeloma);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</a:t>
            </a:r>
            <a:r>
              <a:t>tep-up dosing in the first cycle of</a:t>
            </a:r>
            <a:r>
              <a:rPr lang="en-US"/>
              <a:t> </a:t>
            </a:r>
            <a:r>
              <a:t>consolidation</a:t>
            </a:r>
            <a:r>
              <a:rPr lang="en-US"/>
              <a:t>-</a:t>
            </a:r>
            <a:r>
              <a:t> introduced</a:t>
            </a:r>
            <a:r>
              <a:rPr lang="en-US"/>
              <a:t> </a:t>
            </a:r>
            <a:r>
              <a:t>halfway through the trial to reduce adverse events.</a:t>
            </a:r>
            <a:r>
              <a:rPr lang="en-US"/>
              <a:t> After cases of thrombotic microangiopathy were reported, the protocol was amended to include a step-up carfilzomib dose at the reduced amount of 20 mg/m² for any patient resuming treatment after a break of more than 4 weeks, before returning to the protocol dose of 56 mg/m² (or the last dose amount administered after any reduction)</a:t>
            </a: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95BEED2D-A8D6-4CEE-8087-6771087D9D2E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A9A79065-699F-419D-975E-222B7DE649F8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95BEED2D-A8D6-4CEE-8087-6771087D9D2E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A9A79065-699F-419D-975E-222B7DE649F8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0" name="Google Shape;20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95BEED2D-A8D6-4CEE-8087-6771087D9D2E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A9A79065-699F-419D-975E-222B7DE649F8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26" name="Google Shape;26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7" name="Google Shape;27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28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34" name="Google Shape;34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5" name="Google Shape;35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36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43" name="Google Shape;43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4" name="Google Shape;44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5" name="Google Shape;45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50" name="Google Shape;50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1" name="Google Shape;51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52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3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8" name="Google Shape;58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9" name="Google Shape;59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1" name="Google Shape;6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95BEED2D-A8D6-4CEE-8087-6771087D9D2E}" type="datetimeFigureOut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A9A79065-699F-419D-975E-222B7DE649F8}" type="slidenum">
              <a:rPr kumimoji="0" lang="en-US" sz="1000" b="0" i="0" u="none" strike="noStrike" kern="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" name="Google Shape;64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5" name="Google Shape;65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" name="Google Shape;67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8" name="Google Shape;68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9" name="Google Shape;69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70" name="Google Shape;70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6" name="Google Shape;76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675" y="25"/>
            <a:ext cx="9144000" cy="73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792392" y="882218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Font typeface="Arial" panose="020B0604020202020204"/>
              <a:buNone/>
              <a:defRPr sz="4000"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eorgia" panose="02040502050405020303"/>
              <a:buNone/>
              <a:defRPr sz="2400"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2725" cy="68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8399927" y="2"/>
            <a:ext cx="745750" cy="682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8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9.xml"/><Relationship Id="rId8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 panose="020F0502020204030203"/>
              <a:buChar char="●"/>
              <a:defRPr sz="13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●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○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 panose="020F0502020204030203"/>
              <a:buChar char="■"/>
              <a:defRPr sz="11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/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fld id="{00000000-1234-1234-1234-123412341234}" type="slidenum"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rPr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Lato" panose="020F0502020204030203"/>
              <a:ea typeface="Lato" panose="020F0502020204030203"/>
              <a:cs typeface="Lato" panose="020F0502020204030203"/>
              <a:sym typeface="Lato" panose="020F0502020204030203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JOURNAL CLUB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MODERATOR                                          PRESENTOR</a:t>
            </a:r>
            <a:endParaRPr lang="en-GB" dirty="0" smtClean="0"/>
          </a:p>
          <a:p>
            <a:r>
              <a:rPr lang="en-GB" dirty="0" smtClean="0"/>
              <a:t>Col Y </a:t>
            </a:r>
            <a:r>
              <a:rPr lang="en-GB" dirty="0" err="1" smtClean="0"/>
              <a:t>Uday</a:t>
            </a:r>
            <a:r>
              <a:rPr lang="en-GB" dirty="0" smtClean="0"/>
              <a:t>                                                Dr </a:t>
            </a:r>
            <a:r>
              <a:rPr lang="en-GB" dirty="0" err="1" smtClean="0"/>
              <a:t>Smrithy</a:t>
            </a:r>
            <a:r>
              <a:rPr lang="en-GB" dirty="0" smtClean="0"/>
              <a:t> S </a:t>
            </a:r>
            <a:r>
              <a:rPr lang="en-GB" dirty="0" err="1" smtClean="0"/>
              <a:t>Boban</a:t>
            </a:r>
            <a:endParaRPr lang="en-GB" dirty="0" smtClean="0"/>
          </a:p>
          <a:p>
            <a:r>
              <a:rPr lang="en-GB" dirty="0" smtClean="0"/>
              <a:t> Clinical </a:t>
            </a:r>
            <a:r>
              <a:rPr lang="en-GB" dirty="0" err="1" smtClean="0"/>
              <a:t>Hematologist</a:t>
            </a:r>
            <a:r>
              <a:rPr lang="en-GB" dirty="0" smtClean="0"/>
              <a:t>                            Resident, Medicine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MAINTENANCE PHASE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All randomised patients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18 cycles of </a:t>
            </a:r>
            <a:r>
              <a:rPr lang="en-GB" dirty="0" err="1" smtClean="0"/>
              <a:t>Carfilzomib</a:t>
            </a:r>
            <a:r>
              <a:rPr lang="en-GB" dirty="0" smtClean="0"/>
              <a:t> 56mg/m2 0n day 1,8 &amp;15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5"/>
            <a:ext cx="9142730" cy="514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0"/>
            <a:ext cx="9143365" cy="5144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FOLLOW 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Disease response assessment as per modified </a:t>
            </a:r>
            <a:r>
              <a:rPr lang="en-GB" b="1" dirty="0" smtClean="0"/>
              <a:t>International Myeloma Working Group criteria</a:t>
            </a:r>
            <a:endParaRPr lang="en-GB" b="1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Bone marrow examination:</a:t>
            </a:r>
            <a:endParaRPr lang="en-GB" dirty="0" smtClean="0"/>
          </a:p>
          <a:p>
            <a:pPr marL="603250" indent="-457200">
              <a:buFont typeface="+mj-lt"/>
              <a:buAutoNum type="arabicPeriod"/>
            </a:pPr>
            <a:r>
              <a:rPr lang="en-GB" dirty="0" smtClean="0"/>
              <a:t> After PBSC harvesting</a:t>
            </a:r>
            <a:endParaRPr lang="en-GB" dirty="0" smtClean="0"/>
          </a:p>
          <a:p>
            <a:pPr marL="603250" indent="-457200">
              <a:buFont typeface="+mj-lt"/>
              <a:buAutoNum type="arabicPeriod"/>
            </a:pPr>
            <a:r>
              <a:rPr lang="en-GB" dirty="0" smtClean="0"/>
              <a:t>End of </a:t>
            </a:r>
            <a:r>
              <a:rPr lang="en-GB" dirty="0" err="1" smtClean="0"/>
              <a:t>KCd</a:t>
            </a:r>
            <a:r>
              <a:rPr lang="en-GB" dirty="0" smtClean="0"/>
              <a:t> consolidation or 100 days after HSCT</a:t>
            </a:r>
            <a:endParaRPr lang="en-GB" dirty="0" smtClean="0"/>
          </a:p>
          <a:p>
            <a:pPr marL="603250" indent="-457200">
              <a:buFont typeface="+mj-lt"/>
              <a:buAutoNum type="arabicPeriod"/>
            </a:pPr>
            <a:r>
              <a:rPr lang="en-GB" dirty="0" smtClean="0"/>
              <a:t>6 months after maintenance</a:t>
            </a:r>
            <a:endParaRPr lang="en-GB" dirty="0" smtClean="0"/>
          </a:p>
          <a:p>
            <a:pPr marL="603250" indent="-457200">
              <a:buFont typeface="+mj-lt"/>
              <a:buAutoNum type="arabicPeriod"/>
            </a:pPr>
            <a:r>
              <a:rPr lang="en-GB" dirty="0" smtClean="0"/>
              <a:t>End of maintenance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MRD was assessed in all the above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Adverse events graded as per CTCAE(Common Terminology Criteria for Adverse Events version 4.03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FOLLOW UP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Treatment delay </a:t>
            </a:r>
            <a:r>
              <a:rPr lang="en-GB" dirty="0" err="1" smtClean="0"/>
              <a:t>upto</a:t>
            </a:r>
            <a:r>
              <a:rPr lang="en-GB" dirty="0" smtClean="0"/>
              <a:t> 4 weeks during normal period and </a:t>
            </a:r>
            <a:r>
              <a:rPr lang="en-GB" dirty="0" err="1" smtClean="0"/>
              <a:t>upto</a:t>
            </a:r>
            <a:r>
              <a:rPr lang="en-GB" dirty="0" smtClean="0"/>
              <a:t> 14 weeks during </a:t>
            </a:r>
            <a:r>
              <a:rPr lang="en-GB" dirty="0" err="1" smtClean="0"/>
              <a:t>covid</a:t>
            </a:r>
            <a:r>
              <a:rPr lang="en-GB" dirty="0" smtClean="0"/>
              <a:t> pandemic permitted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After 12 months of maintenance treatment could stop at the discretion of investigator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Dose modifications : Step up doses if &gt;4weeks break and </a:t>
            </a:r>
            <a:r>
              <a:rPr lang="en-GB" dirty="0" err="1" smtClean="0"/>
              <a:t>wrt</a:t>
            </a:r>
            <a:r>
              <a:rPr lang="en-GB" dirty="0" smtClean="0"/>
              <a:t> adverse events.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Those withdrawing from trial also followed up for collection of outcome data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PRIMARY OUTCOME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>
                <a:latin typeface="Georgia" panose="02040502050405020303" pitchFamily="18" charset="0"/>
              </a:rPr>
              <a:t>Proportion of patients with </a:t>
            </a:r>
            <a:r>
              <a:rPr lang="en-GB" dirty="0" err="1">
                <a:latin typeface="Georgia" panose="02040502050405020303" pitchFamily="18" charset="0"/>
              </a:rPr>
              <a:t>atleast</a:t>
            </a:r>
            <a:r>
              <a:rPr lang="en-GB" dirty="0">
                <a:latin typeface="Georgia" panose="02040502050405020303" pitchFamily="18" charset="0"/>
              </a:rPr>
              <a:t> a very good partial response after induction</a:t>
            </a:r>
            <a:endParaRPr lang="en-GB" dirty="0">
              <a:latin typeface="Georgia" panose="02040502050405020303" pitchFamily="18" charset="0"/>
            </a:endParaRPr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>
              <a:latin typeface="Georgia" panose="02040502050405020303" pitchFamily="18" charset="0"/>
            </a:endParaRPr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>
                <a:latin typeface="Georgia" panose="02040502050405020303" pitchFamily="18" charset="0"/>
              </a:rPr>
              <a:t>Difference </a:t>
            </a:r>
            <a:r>
              <a:rPr lang="en-GB" dirty="0">
                <a:latin typeface="Georgia" panose="02040502050405020303" pitchFamily="18" charset="0"/>
              </a:rPr>
              <a:t>in progression free survival rate at 2yrs from randomisation</a:t>
            </a:r>
            <a:endParaRPr lang="en-GB" dirty="0">
              <a:latin typeface="Georgia" panose="02040502050405020303" pitchFamily="18" charset="0"/>
            </a:endParaRPr>
          </a:p>
          <a:p>
            <a:pPr marL="146050" indent="0"/>
            <a:endParaRPr lang="en-GB" dirty="0">
              <a:latin typeface="Georgia" panose="02040502050405020303" pitchFamily="18" charset="0"/>
            </a:endParaRPr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SECONDARY OUTCOMES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Disease response and MRD at each </a:t>
            </a:r>
            <a:r>
              <a:rPr lang="en-GB" dirty="0" err="1" smtClean="0"/>
              <a:t>timepoint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Time until second progression or death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Overall survival (from registration &amp; randomisation until death from any cause)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Toxicity &amp; Quality of life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 smtClean="0">
                <a:latin typeface="Georgia" panose="02040502050405020303" pitchFamily="18" charset="0"/>
              </a:rPr>
              <a:t>STATISTICAL ANALYSIS</a:t>
            </a:r>
            <a:endParaRPr lang="en-GB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STATISTICAL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SAMPLE SIZE: </a:t>
            </a:r>
            <a:r>
              <a:rPr lang="en-GB" dirty="0" err="1" smtClean="0"/>
              <a:t>Hern</a:t>
            </a:r>
            <a:r>
              <a:rPr lang="en-GB" dirty="0" smtClean="0"/>
              <a:t> Single Phase 2 Design</a:t>
            </a:r>
            <a:endParaRPr lang="en-GB" dirty="0" smtClean="0"/>
          </a:p>
          <a:p>
            <a:pPr marL="146050" indent="0"/>
            <a:r>
              <a:rPr lang="en-GB" b="1" dirty="0" smtClean="0"/>
              <a:t>                                    281</a:t>
            </a:r>
            <a:endParaRPr lang="en-GB" b="1" dirty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Efficacy outcomes analysed: </a:t>
            </a:r>
            <a:r>
              <a:rPr lang="en-GB" dirty="0" smtClean="0"/>
              <a:t>Intention to treat analysis method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Progression free &amp; overall survival : </a:t>
            </a:r>
            <a:r>
              <a:rPr lang="en-GB" dirty="0" smtClean="0"/>
              <a:t>Kaplan &amp; Meier Method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STATISTICAL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P-values for </a:t>
            </a:r>
            <a:r>
              <a:rPr lang="en-GB" dirty="0" err="1" smtClean="0"/>
              <a:t>comparision</a:t>
            </a:r>
            <a:r>
              <a:rPr lang="en-GB" dirty="0" smtClean="0"/>
              <a:t> between treatment group: </a:t>
            </a:r>
            <a:r>
              <a:rPr lang="en-GB" b="1" dirty="0" smtClean="0"/>
              <a:t>Cox regression analyses </a:t>
            </a:r>
            <a:r>
              <a:rPr lang="en-GB" dirty="0" smtClean="0"/>
              <a:t>for survival outcomes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b="1" dirty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Response rates: Chi-square test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Sensitivity analysis excluding patients whose maintenance was delayed due to </a:t>
            </a:r>
            <a:r>
              <a:rPr lang="en-GB" dirty="0" err="1" smtClean="0"/>
              <a:t>covid</a:t>
            </a:r>
            <a:r>
              <a:rPr lang="en-GB" dirty="0" smtClean="0"/>
              <a:t>  performed on the primary progression free survival outcome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" y="602615"/>
            <a:ext cx="9113520" cy="393827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524125" y="4621530"/>
            <a:ext cx="38290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Lancet Haematol Vol-10, Feb 2023; e93–106</a:t>
            </a:r>
            <a:endParaRPr lang="en-US"/>
          </a:p>
          <a:p>
            <a:r>
              <a:rPr lang="en-US"/>
              <a:t>Published Online - December 15, 2022</a:t>
            </a: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2572385" y="215900"/>
            <a:ext cx="419163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4000" b="1" dirty="0">
                <a:sym typeface="+mn-ea"/>
              </a:rPr>
              <a:t>JOURNAL CLUB</a:t>
            </a:r>
            <a:endParaRPr lang="en-GB" sz="3600" b="1" dirty="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STATISTICAL ANALYSIS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Safety data – all those received </a:t>
            </a:r>
            <a:r>
              <a:rPr lang="en-GB" dirty="0" err="1" smtClean="0"/>
              <a:t>atleast</a:t>
            </a:r>
            <a:r>
              <a:rPr lang="en-GB" dirty="0" smtClean="0"/>
              <a:t> one dose of any study drug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Analyses performed with Stata Version 16.1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Registered with ClinicalTrials.gov(NCT02315716)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RESULTS: DEMOGRAPHIC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137" y="1003300"/>
            <a:ext cx="7111913" cy="3962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76845" y="3543300"/>
            <a:ext cx="5798128" cy="207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DEMOGRAPHIC DATA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42" y="823200"/>
            <a:ext cx="7263916" cy="418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910" y="823200"/>
            <a:ext cx="7562190" cy="402502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75" y="673100"/>
            <a:ext cx="8476925" cy="4470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893618" y="4000500"/>
            <a:ext cx="73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Median time from starting induction therapy  to randomisation was 5.6months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Median follow up from registration 45.5months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Median follow up from randomisation was 40.2months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Post randomisation, </a:t>
            </a:r>
            <a:r>
              <a:rPr lang="en-GB" b="1" dirty="0" smtClean="0"/>
              <a:t>more patients in HSCT group (52 out of 109- 48%) had MRD negativity than patient in </a:t>
            </a:r>
            <a:r>
              <a:rPr lang="en-GB" b="1" dirty="0" err="1" smtClean="0"/>
              <a:t>KCd</a:t>
            </a:r>
            <a:r>
              <a:rPr lang="en-GB" b="1" dirty="0" smtClean="0"/>
              <a:t> group </a:t>
            </a:r>
            <a:r>
              <a:rPr lang="en-GB" dirty="0" smtClean="0"/>
              <a:t>(33 of 109- 33%).p= 0.0083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18 out of 63 patients (29%) with disease progression after </a:t>
            </a:r>
            <a:r>
              <a:rPr lang="en-GB" dirty="0" err="1" smtClean="0"/>
              <a:t>KCd</a:t>
            </a:r>
            <a:r>
              <a:rPr lang="en-GB" dirty="0" smtClean="0"/>
              <a:t> consolidation were reported to have received subsequent transplantation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Median progression free survival :</a:t>
            </a:r>
            <a:endParaRPr lang="en-GB" dirty="0" smtClean="0"/>
          </a:p>
          <a:p>
            <a:pPr marL="146050" indent="0"/>
            <a:r>
              <a:rPr lang="en-GB" dirty="0"/>
              <a:t> </a:t>
            </a:r>
            <a:r>
              <a:rPr lang="en-GB" dirty="0" smtClean="0"/>
              <a:t>            from registration to end point: 38.1 months</a:t>
            </a:r>
            <a:endParaRPr lang="en-GB" dirty="0" smtClean="0"/>
          </a:p>
          <a:p>
            <a:pPr marL="146050" indent="0"/>
            <a:r>
              <a:rPr lang="en-GB" dirty="0"/>
              <a:t> </a:t>
            </a:r>
            <a:r>
              <a:rPr lang="en-GB" dirty="0" smtClean="0"/>
              <a:t>            from randomisation : </a:t>
            </a:r>
            <a:r>
              <a:rPr lang="en-GB" b="1" dirty="0" smtClean="0"/>
              <a:t>42.4 months for HSCT &amp; 33.8 months for </a:t>
            </a:r>
            <a:r>
              <a:rPr lang="en-GB" b="1" dirty="0" err="1" smtClean="0"/>
              <a:t>KCd</a:t>
            </a:r>
            <a:endParaRPr lang="en-GB" b="1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b="1" dirty="0" smtClean="0"/>
              <a:t>Criteria for non inferiority of </a:t>
            </a:r>
            <a:r>
              <a:rPr lang="en-GB" b="1" dirty="0" err="1" smtClean="0"/>
              <a:t>KCd</a:t>
            </a:r>
            <a:r>
              <a:rPr lang="en-GB" b="1" dirty="0" smtClean="0"/>
              <a:t> consolidation is not met</a:t>
            </a:r>
            <a:endParaRPr lang="en-GB" b="1" dirty="0" smtClean="0"/>
          </a:p>
          <a:p>
            <a:pPr marL="146050" indent="0"/>
            <a:endParaRPr lang="en-GB" dirty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Excluding patients who had delayed maintenance  due to </a:t>
            </a:r>
            <a:r>
              <a:rPr lang="en-GB" dirty="0" err="1" smtClean="0"/>
              <a:t>Covid</a:t>
            </a:r>
            <a:r>
              <a:rPr lang="en-GB" dirty="0" smtClean="0"/>
              <a:t>  did not alter the conclusion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460922"/>
            <a:ext cx="3441700" cy="3314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224" y="1460922"/>
            <a:ext cx="4515175" cy="33142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ADVERSE EVENTS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Most common during induction: Infections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M/C Grade 3 adverse event during induction:                                                         </a:t>
            </a:r>
            <a:r>
              <a:rPr lang="en-GB" dirty="0" err="1" smtClean="0"/>
              <a:t>Lymphocytopenia</a:t>
            </a:r>
            <a:endParaRPr lang="en-GB" dirty="0" smtClean="0"/>
          </a:p>
          <a:p>
            <a:pPr marL="146050" indent="0"/>
            <a:r>
              <a:rPr lang="en-GB" dirty="0"/>
              <a:t> </a:t>
            </a:r>
            <a:r>
              <a:rPr lang="en-GB" dirty="0" smtClean="0"/>
              <a:t>    Hypertension</a:t>
            </a:r>
            <a:endParaRPr lang="en-GB" dirty="0" smtClean="0"/>
          </a:p>
          <a:p>
            <a:pPr marL="146050" indent="0"/>
            <a:r>
              <a:rPr lang="en-GB" dirty="0"/>
              <a:t> </a:t>
            </a:r>
            <a:r>
              <a:rPr lang="en-GB" dirty="0" smtClean="0"/>
              <a:t>    Neutropenia</a:t>
            </a:r>
            <a:endParaRPr lang="en-GB" dirty="0" smtClean="0"/>
          </a:p>
          <a:p>
            <a:pPr marL="146050" indent="0"/>
            <a:r>
              <a:rPr lang="en-GB" dirty="0"/>
              <a:t> </a:t>
            </a:r>
            <a:r>
              <a:rPr lang="en-GB" dirty="0" smtClean="0"/>
              <a:t>    </a:t>
            </a:r>
            <a:r>
              <a:rPr lang="en-GB" dirty="0" err="1" smtClean="0"/>
              <a:t>Anemia</a:t>
            </a:r>
            <a:endParaRPr lang="en-GB" dirty="0" smtClean="0"/>
          </a:p>
          <a:p>
            <a:pPr marL="146050" indent="0"/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Consolidation: Hypertension(</a:t>
            </a:r>
            <a:r>
              <a:rPr lang="en-GB" dirty="0" err="1" smtClean="0"/>
              <a:t>KCd</a:t>
            </a:r>
            <a:r>
              <a:rPr lang="en-GB" dirty="0" smtClean="0"/>
              <a:t>)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Maintenance: lung infection &amp; </a:t>
            </a:r>
            <a:r>
              <a:rPr lang="en-GB" dirty="0" err="1" smtClean="0"/>
              <a:t>cytopenia</a:t>
            </a:r>
            <a:r>
              <a:rPr lang="en-GB" dirty="0" smtClean="0"/>
              <a:t> in HSCT group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AIM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7085" y="1252728"/>
            <a:ext cx="8653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Ø"/>
            </a:pPr>
            <a:r>
              <a:rPr lang="en-US" sz="2400" dirty="0">
                <a:latin typeface="Georgia" panose="02040502050405020303" pitchFamily="18" charset="0"/>
              </a:rPr>
              <a:t>To investigate any detrimental effect of allocating patients to a non-transplantation group using a carfilzomib-based induction, consolidation, and maintenance approach. </a:t>
            </a:r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sz="2400" dirty="0">
                <a:latin typeface="Georgia" panose="02040502050405020303" pitchFamily="18" charset="0"/>
              </a:rPr>
              <a:t>Efficacy of the triple regimen KCd as induction in transplantation-eligible patients with newly diagnosed multiple myeloma </a:t>
            </a:r>
            <a:endParaRPr lang="en-US" sz="2400" dirty="0"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charset="0"/>
              <a:buChar char="Ø"/>
            </a:pPr>
            <a:r>
              <a:rPr lang="en-US" sz="2400" dirty="0" smtClean="0">
                <a:latin typeface="Georgia" panose="02040502050405020303" pitchFamily="18" charset="0"/>
              </a:rPr>
              <a:t>To </a:t>
            </a:r>
            <a:r>
              <a:rPr lang="en-US" sz="2400" dirty="0">
                <a:latin typeface="Georgia" panose="02040502050405020303" pitchFamily="18" charset="0"/>
              </a:rPr>
              <a:t>evaluate the non-inferiority of KCd consolidation compared with upfront autologous HSCT in patients with at least a partial response to induction.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RESULTS: ADVERSE EVENTS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68"/>
            <a:ext cx="9144000" cy="3949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RESULTS: ADVERSE EVENTS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156"/>
            <a:ext cx="9144000" cy="3929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RESULTS: ADVERSE EVENTS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4991"/>
            <a:ext cx="9144000" cy="35607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Upfront autologous HSCT should remain the treatment of newly detected multiple myeloma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Deferred autologous HSCT in some patient subgroups should be investigated in large prospective trials.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737360"/>
            <a:ext cx="799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/>
              <a:buNone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rPr>
              <a:t>CRITICAL APPRAISAL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CRITICAL APPRAISAL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TITLE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it interesting?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2"/>
                </a:solidFill>
                <a:latin typeface="+mj-lt"/>
              </a:rPr>
              <a:t>ABSTRACT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Will the conclusions (if valid), likely to be useful to you, in your area of clinical practice or research?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the settings in the material methods are similar to our own settings?  </a:t>
            </a: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335915" indent="-335915" defTabSz="895985">
              <a:spcBef>
                <a:spcPts val="500"/>
              </a:spcBef>
              <a:buNone/>
              <a:defRPr sz="245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10287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chemeClr val="bg2"/>
              </a:solidFill>
              <a:latin typeface="+mj-lt"/>
            </a:endParaRPr>
          </a:p>
          <a:p>
            <a:pPr marL="5715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REFERENCE QUESTION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there a clear cut / specific research question?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Was it feasible for the authors to study this question given  there technical expertise and available facilities?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endParaRPr lang="en-US" sz="2000" b="1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Does the research question has some element of novelty? 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	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727950" y="0"/>
            <a:ext cx="7688100" cy="8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VALIDITY</a:t>
            </a:r>
            <a:endParaRPr dirty="0"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1"/>
          </p:nvPr>
        </p:nvSpPr>
        <p:spPr>
          <a:xfrm>
            <a:off x="387675" y="1190500"/>
            <a:ext cx="8376300" cy="3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Have the authors made a mention of  Actual / Study Population 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Is the method of sampling been described?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  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Whether a mention of all the potential confounding  factors been made?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YES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	 	 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+mj-lt"/>
            </a:endParaRPr>
          </a:p>
          <a:p>
            <a:pPr marL="57150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2"/>
                </a:solidFill>
                <a:latin typeface="+mj-lt"/>
              </a:rPr>
              <a:t>Any selection or information bias could have occurred? </a:t>
            </a:r>
            <a:r>
              <a:rPr lang="en-US" sz="2000" b="1" dirty="0">
                <a:solidFill>
                  <a:schemeClr val="bg2"/>
                </a:solidFill>
                <a:latin typeface="+mj-lt"/>
              </a:rPr>
              <a:t>NO</a:t>
            </a:r>
            <a:r>
              <a:rPr lang="en-US" sz="1800" dirty="0">
                <a:solidFill>
                  <a:srgbClr val="FF0000"/>
                </a:solidFill>
                <a:latin typeface="+mj-lt"/>
              </a:rPr>
              <a:t>	</a:t>
            </a:r>
            <a:r>
              <a:rPr lang="en-US" sz="1800" dirty="0">
                <a:solidFill>
                  <a:schemeClr val="bg2"/>
                </a:solidFill>
                <a:latin typeface="+mj-lt"/>
              </a:rPr>
              <a:t>					            </a:t>
            </a:r>
            <a:endParaRPr lang="en-US" sz="1800" dirty="0">
              <a:solidFill>
                <a:schemeClr val="bg2"/>
              </a:solidFill>
              <a:latin typeface="+mj-lt"/>
            </a:endParaRPr>
          </a:p>
          <a:p>
            <a:pPr marL="5715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endParaRPr sz="18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GATE Framework Assessment : PECOT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                                                       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           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                             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Outcome:    </a:t>
            </a:r>
            <a:r>
              <a:rPr lang="en-GB" sz="1600" dirty="0" smtClean="0"/>
              <a:t>MRD-</a:t>
            </a:r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/>
              <a:t> </a:t>
            </a:r>
            <a:r>
              <a:rPr lang="en-GB" sz="1600" dirty="0" smtClean="0"/>
              <a:t>                  </a:t>
            </a:r>
            <a:r>
              <a:rPr lang="en-GB" sz="1600" dirty="0" smtClean="0"/>
              <a:t>    </a:t>
            </a:r>
            <a:r>
              <a:rPr lang="en-GB" dirty="0" smtClean="0"/>
              <a:t>                    </a:t>
            </a:r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875" y="1177314"/>
            <a:ext cx="1661600" cy="919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74473" y="1101436"/>
            <a:ext cx="19846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  P=281     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9" y="2207400"/>
            <a:ext cx="1445648" cy="122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>
            <a:stCxn id="9" idx="0"/>
            <a:endCxn id="9" idx="2"/>
          </p:cNvCxnSpPr>
          <p:nvPr/>
        </p:nvCxnSpPr>
        <p:spPr>
          <a:xfrm>
            <a:off x="4540763" y="2207400"/>
            <a:ext cx="0" cy="122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2576945"/>
            <a:ext cx="1377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I=109   C=109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817940" y="3533517"/>
            <a:ext cx="1506536" cy="1322009"/>
          </a:xfrm>
          <a:prstGeom prst="rect">
            <a:avLst/>
          </a:prstGeom>
          <a:solidFill>
            <a:schemeClr val="tx2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/>
          <p:cNvCxnSpPr>
            <a:stCxn id="16" idx="0"/>
            <a:endCxn id="16" idx="2"/>
          </p:cNvCxnSpPr>
          <p:nvPr/>
        </p:nvCxnSpPr>
        <p:spPr>
          <a:xfrm>
            <a:off x="4571208" y="3533517"/>
            <a:ext cx="0" cy="13220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6" idx="3"/>
            <a:endCxn id="16" idx="1"/>
          </p:cNvCxnSpPr>
          <p:nvPr/>
        </p:nvCxnSpPr>
        <p:spPr>
          <a:xfrm flipH="1">
            <a:off x="3817940" y="4194522"/>
            <a:ext cx="1506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844636" y="3503570"/>
            <a:ext cx="189626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</a:t>
            </a:r>
            <a:r>
              <a:rPr lang="en-GB" dirty="0" err="1" smtClean="0"/>
              <a:t>KCd</a:t>
            </a:r>
            <a:r>
              <a:rPr lang="en-GB" dirty="0" smtClean="0"/>
              <a:t>        HSCT</a:t>
            </a:r>
            <a:endParaRPr lang="en-GB" dirty="0" smtClean="0"/>
          </a:p>
          <a:p>
            <a:r>
              <a:rPr lang="en-GB" dirty="0" smtClean="0"/>
              <a:t>    30.3%     47.7%</a:t>
            </a:r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    </a:t>
            </a:r>
            <a:r>
              <a:rPr lang="en-GB" dirty="0" smtClean="0"/>
              <a:t>    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 smtClean="0"/>
              <a:t>                </a:t>
            </a:r>
            <a:endParaRPr lang="en-GB" dirty="0"/>
          </a:p>
        </p:txBody>
      </p:sp>
      <p:sp>
        <p:nvSpPr>
          <p:cNvPr id="24" name="Line 1033"/>
          <p:cNvSpPr>
            <a:spLocks noChangeShapeType="1"/>
          </p:cNvSpPr>
          <p:nvPr/>
        </p:nvSpPr>
        <p:spPr bwMode="auto">
          <a:xfrm rot="10800000">
            <a:off x="5324475" y="3829309"/>
            <a:ext cx="753269" cy="1992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5" name="Line 1027"/>
          <p:cNvSpPr>
            <a:spLocks noChangeShapeType="1"/>
          </p:cNvSpPr>
          <p:nvPr/>
        </p:nvSpPr>
        <p:spPr bwMode="auto">
          <a:xfrm rot="-5400000" flipH="1" flipV="1">
            <a:off x="5238483" y="4198039"/>
            <a:ext cx="1289870" cy="251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pPr defTabSz="713105">
              <a:defRPr/>
            </a:pPr>
            <a:endParaRPr lang="en-US" sz="14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Georgia" panose="02040502050405020303" pitchFamily="18" charset="0"/>
              </a:rPr>
              <a:t>         ASSESSING </a:t>
            </a:r>
            <a:r>
              <a:rPr lang="en-US" sz="3200" dirty="0">
                <a:latin typeface="Georgia" panose="02040502050405020303" pitchFamily="18" charset="0"/>
              </a:rPr>
              <a:t>VALIDITY</a:t>
            </a:r>
            <a:br>
              <a:rPr lang="en-US" sz="3200" dirty="0">
                <a:latin typeface="Georgia" panose="02040502050405020303" pitchFamily="18" charset="0"/>
              </a:rPr>
            </a:br>
            <a:endParaRPr lang="en-GB" sz="32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93700" y="1076960"/>
            <a:ext cx="8355965" cy="492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Georgia" panose="02040502050405020303" pitchFamily="18" charset="0"/>
              </a:rPr>
              <a:t>Phase 2, Randomized, Open label, multicentric clinical trial</a:t>
            </a:r>
            <a:endParaRPr lang="en-US" sz="2000" dirty="0">
              <a:latin typeface="Georgia" panose="02040502050405020303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3700" y="1831975"/>
            <a:ext cx="8408670" cy="5632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Study </a:t>
            </a:r>
            <a:r>
              <a:rPr lang="en-US" sz="2000" dirty="0" err="1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polulation</a:t>
            </a:r>
            <a:r>
              <a:rPr lang="en-US" sz="2000" dirty="0" smtClean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: 281; from 19 </a:t>
            </a:r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hospitals in England and Wales, UK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664" y="3041698"/>
            <a:ext cx="8408035" cy="492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Registered with ClinicalTrials.gov</a:t>
            </a:r>
            <a:endParaRPr lang="en-US" sz="2000" dirty="0">
              <a:solidFill>
                <a:schemeClr val="bg1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27950" y="3933663"/>
            <a:ext cx="726890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7664" y="4026948"/>
            <a:ext cx="13925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16, 2015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69048" y="4088106"/>
            <a:ext cx="1180617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8, 2019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The </a:t>
            </a:r>
            <a:r>
              <a:rPr lang="en-US" sz="3600" dirty="0" err="1"/>
              <a:t>RAMMbo</a:t>
            </a:r>
            <a:r>
              <a:rPr lang="en-US" sz="3600" dirty="0"/>
              <a:t> acronym : Assessing study bias</a:t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              P </a:t>
            </a:r>
            <a:endParaRPr lang="en-GB" dirty="0" smtClean="0"/>
          </a:p>
          <a:p>
            <a:r>
              <a:rPr lang="en-GB" dirty="0" smtClean="0"/>
              <a:t>                                                                 Recruitment          </a:t>
            </a:r>
            <a:endParaRPr lang="en-GB" dirty="0" smtClean="0"/>
          </a:p>
          <a:p>
            <a:r>
              <a:rPr lang="en-GB" dirty="0" smtClean="0"/>
              <a:t>             E                                                                                       </a:t>
            </a:r>
            <a:endParaRPr lang="en-GB" dirty="0" smtClean="0"/>
          </a:p>
          <a:p>
            <a:r>
              <a:rPr lang="en-GB" dirty="0" smtClean="0"/>
              <a:t>                                                                 Allocation</a:t>
            </a:r>
            <a:endParaRPr lang="en-GB" dirty="0" smtClean="0"/>
          </a:p>
          <a:p>
            <a:r>
              <a:rPr lang="en-GB" dirty="0" smtClean="0"/>
              <a:t>             C</a:t>
            </a:r>
            <a:endParaRPr lang="en-GB" dirty="0" smtClean="0"/>
          </a:p>
          <a:p>
            <a:r>
              <a:rPr lang="en-GB" dirty="0" smtClean="0"/>
              <a:t>                                                                Maintenance</a:t>
            </a:r>
            <a:endParaRPr lang="en-GB" dirty="0" smtClean="0"/>
          </a:p>
          <a:p>
            <a:r>
              <a:rPr lang="en-GB" dirty="0" smtClean="0"/>
              <a:t>             O</a:t>
            </a:r>
            <a:endParaRPr lang="en-GB" dirty="0" smtClean="0"/>
          </a:p>
          <a:p>
            <a:r>
              <a:rPr lang="en-GB" dirty="0" smtClean="0"/>
              <a:t>                                                                Measurement of outcome</a:t>
            </a:r>
            <a:endParaRPr lang="en-GB" dirty="0"/>
          </a:p>
          <a:p>
            <a:r>
              <a:rPr lang="en-GB" dirty="0" smtClean="0"/>
              <a:t>             T</a:t>
            </a:r>
            <a:endParaRPr lang="en-GB" dirty="0"/>
          </a:p>
          <a:p>
            <a:r>
              <a:rPr lang="en-GB" dirty="0" smtClean="0"/>
              <a:t>                                                                Blind or objective                </a:t>
            </a:r>
            <a:endParaRPr lang="en-GB" dirty="0"/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 rot="10800000">
            <a:off x="3262312" y="1018223"/>
            <a:ext cx="1309688" cy="877094"/>
          </a:xfrm>
          <a:prstGeom prst="triangle">
            <a:avLst>
              <a:gd name="adj" fmla="val 47819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430784" y="2078968"/>
            <a:ext cx="1101329" cy="1108604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30784" y="3554873"/>
            <a:ext cx="1101329" cy="10483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3966838" y="2078967"/>
            <a:ext cx="12880" cy="2441077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black">
          <a:xfrm flipV="1">
            <a:off x="3492969" y="4062845"/>
            <a:ext cx="1039144" cy="5774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rot="-5400000" flipH="1" flipV="1">
            <a:off x="2426278" y="4327816"/>
            <a:ext cx="696192" cy="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rot="10800000" flipH="1">
            <a:off x="2608118" y="4145973"/>
            <a:ext cx="806325" cy="3117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40727" y="1190500"/>
            <a:ext cx="415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P</a:t>
            </a:r>
            <a:endParaRPr lang="en-GB" sz="1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08117" y="1971225"/>
            <a:ext cx="22236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    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       </a:t>
            </a:r>
            <a:r>
              <a:rPr lang="en-GB" sz="2000" b="1" dirty="0" smtClean="0"/>
              <a:t>E/I     C</a:t>
            </a:r>
            <a:endParaRPr lang="en-GB" sz="2000" b="1" dirty="0" smtClean="0"/>
          </a:p>
          <a:p>
            <a:endParaRPr lang="en-GB" sz="2000" b="1" dirty="0"/>
          </a:p>
          <a:p>
            <a:endParaRPr lang="en-GB" sz="2000" b="1" dirty="0" smtClean="0"/>
          </a:p>
          <a:p>
            <a:endParaRPr lang="en-GB" sz="2000" b="1" dirty="0"/>
          </a:p>
          <a:p>
            <a:r>
              <a:rPr lang="en-GB" sz="2000" b="1" dirty="0" smtClean="0"/>
              <a:t>T</a:t>
            </a:r>
            <a:endParaRPr lang="en-GB" sz="2000" b="1" dirty="0" smtClean="0"/>
          </a:p>
          <a:p>
            <a:r>
              <a:rPr lang="en-GB" sz="2000" b="1" dirty="0"/>
              <a:t> </a:t>
            </a:r>
            <a:r>
              <a:rPr lang="en-GB" sz="2000" b="1" dirty="0" smtClean="0"/>
              <a:t>                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sz="4800" dirty="0" err="1"/>
              <a:t>R</a:t>
            </a:r>
            <a:r>
              <a:rPr lang="en-AU" dirty="0" err="1"/>
              <a:t>AMMbo</a:t>
            </a:r>
            <a:r>
              <a:rPr lang="en-AU" dirty="0"/>
              <a:t> : Recruitment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marL="5715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Study setting &amp; eligibility criteria well described ? </a:t>
            </a:r>
            <a:r>
              <a:rPr lang="en-US" b="1" dirty="0">
                <a:solidFill>
                  <a:schemeClr val="bg2"/>
                </a:solidFill>
              </a:rPr>
              <a:t>YES </a:t>
            </a:r>
            <a:r>
              <a:rPr lang="en-US" dirty="0">
                <a:solidFill>
                  <a:schemeClr val="bg2"/>
                </a:solidFill>
              </a:rPr>
              <a:t>                              </a:t>
            </a:r>
            <a:endParaRPr lang="en-US" dirty="0">
              <a:solidFill>
                <a:schemeClr val="bg2"/>
              </a:solidFill>
            </a:endParaRPr>
          </a:p>
          <a:p>
            <a:pPr marL="5715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5715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Participants  representative  of  eligible ? </a:t>
            </a:r>
            <a:r>
              <a:rPr lang="en-US" b="1" dirty="0">
                <a:solidFill>
                  <a:schemeClr val="bg2"/>
                </a:solidFill>
              </a:rPr>
              <a:t>YES</a:t>
            </a:r>
            <a:endParaRPr lang="en-US" b="1" dirty="0">
              <a:solidFill>
                <a:schemeClr val="bg2"/>
              </a:solidFill>
            </a:endParaRPr>
          </a:p>
          <a:p>
            <a:pPr marL="5715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5715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Prognostic/risk profile appropriate to study question? </a:t>
            </a:r>
            <a:r>
              <a:rPr lang="en-US" b="1" dirty="0">
                <a:solidFill>
                  <a:schemeClr val="bg2"/>
                </a:solidFill>
              </a:rPr>
              <a:t>YES</a:t>
            </a:r>
            <a:endParaRPr lang="en-US" b="1" dirty="0">
              <a:solidFill>
                <a:schemeClr val="bg2"/>
              </a:solidFill>
            </a:endParaRPr>
          </a:p>
          <a:p>
            <a:pPr marL="5715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solidFill>
                <a:schemeClr val="bg2"/>
              </a:solidFill>
            </a:endParaRPr>
          </a:p>
          <a:p>
            <a:pPr marL="5715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Randomization process described adequately? </a:t>
            </a:r>
            <a:r>
              <a:rPr lang="en-US" b="1" dirty="0">
                <a:solidFill>
                  <a:schemeClr val="bg2"/>
                </a:solidFill>
              </a:rPr>
              <a:t>YES</a:t>
            </a:r>
            <a:r>
              <a:rPr lang="en-US" dirty="0">
                <a:solidFill>
                  <a:schemeClr val="bg2"/>
                </a:solidFill>
              </a:rPr>
              <a:t> </a:t>
            </a:r>
            <a:endParaRPr lang="en-IN" dirty="0">
              <a:solidFill>
                <a:schemeClr val="bg2"/>
              </a:solidFill>
            </a:endParaRPr>
          </a:p>
          <a:p>
            <a:pPr marL="48895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</a:t>
            </a:r>
            <a:r>
              <a:rPr lang="en-US" sz="5400" dirty="0" err="1"/>
              <a:t>A</a:t>
            </a:r>
            <a:r>
              <a:rPr lang="en-US" dirty="0" err="1"/>
              <a:t>MMbo</a:t>
            </a:r>
            <a:r>
              <a:rPr lang="en-US" dirty="0"/>
              <a:t>: A is for Allocation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                                      </a:t>
            </a:r>
            <a:endParaRPr lang="en-GB" dirty="0"/>
          </a:p>
        </p:txBody>
      </p:sp>
      <p:sp>
        <p:nvSpPr>
          <p:cNvPr id="4" name="AutoShape 1037"/>
          <p:cNvSpPr>
            <a:spLocks noChangeArrowheads="1"/>
          </p:cNvSpPr>
          <p:nvPr/>
        </p:nvSpPr>
        <p:spPr bwMode="auto">
          <a:xfrm rot="10800000">
            <a:off x="3725142" y="924172"/>
            <a:ext cx="1309688" cy="877093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91045" y="1059873"/>
            <a:ext cx="711777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                                                    P=281</a:t>
            </a:r>
            <a:endParaRPr lang="en-GB" dirty="0" smtClean="0"/>
          </a:p>
          <a:p>
            <a:r>
              <a:rPr lang="en-GB" dirty="0" smtClean="0"/>
              <a:t>                                                              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                                                 </a:t>
            </a:r>
            <a:r>
              <a:rPr lang="en-GB" sz="2000" dirty="0" smtClean="0"/>
              <a:t>Randomisation (1:1)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                     </a:t>
            </a:r>
            <a:r>
              <a:rPr lang="en-GB" sz="2000" dirty="0" err="1" smtClean="0"/>
              <a:t>KCd</a:t>
            </a:r>
            <a:r>
              <a:rPr lang="en-GB" sz="2000" dirty="0" smtClean="0"/>
              <a:t> 109                       HSCT 109                                   </a:t>
            </a:r>
            <a:endParaRPr lang="en-GB" sz="2000" dirty="0"/>
          </a:p>
          <a:p>
            <a:endParaRPr lang="en-GB" sz="2000" dirty="0" smtClean="0"/>
          </a:p>
          <a:p>
            <a:endParaRPr lang="en-GB" dirty="0"/>
          </a:p>
        </p:txBody>
      </p:sp>
      <p:sp>
        <p:nvSpPr>
          <p:cNvPr id="6" name="Oval 1028"/>
          <p:cNvSpPr>
            <a:spLocks noChangeArrowheads="1"/>
          </p:cNvSpPr>
          <p:nvPr/>
        </p:nvSpPr>
        <p:spPr bwMode="auto">
          <a:xfrm>
            <a:off x="3725142" y="2470204"/>
            <a:ext cx="1327601" cy="128719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1040"/>
          <p:cNvSpPr>
            <a:spLocks noChangeShapeType="1"/>
          </p:cNvSpPr>
          <p:nvPr/>
        </p:nvSpPr>
        <p:spPr bwMode="auto">
          <a:xfrm flipH="1">
            <a:off x="4114781" y="1819315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8" name="Line 1041"/>
          <p:cNvSpPr>
            <a:spLocks noChangeShapeType="1"/>
          </p:cNvSpPr>
          <p:nvPr/>
        </p:nvSpPr>
        <p:spPr bwMode="auto">
          <a:xfrm>
            <a:off x="4478084" y="1838701"/>
            <a:ext cx="171450" cy="698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tailEnd type="triangle" w="med" len="med"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9" name="Rectangle 1029"/>
          <p:cNvSpPr>
            <a:spLocks noChangeArrowheads="1"/>
          </p:cNvSpPr>
          <p:nvPr/>
        </p:nvSpPr>
        <p:spPr bwMode="auto">
          <a:xfrm>
            <a:off x="3725143" y="3888029"/>
            <a:ext cx="1309688" cy="114907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10" name="Line 1030"/>
          <p:cNvSpPr>
            <a:spLocks noChangeShapeType="1"/>
          </p:cNvSpPr>
          <p:nvPr/>
        </p:nvSpPr>
        <p:spPr bwMode="auto">
          <a:xfrm>
            <a:off x="4384964" y="2537201"/>
            <a:ext cx="10391" cy="2606299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1" name="Line 1031"/>
          <p:cNvSpPr>
            <a:spLocks noChangeShapeType="1"/>
          </p:cNvSpPr>
          <p:nvPr/>
        </p:nvSpPr>
        <p:spPr bwMode="black">
          <a:xfrm flipV="1">
            <a:off x="3875809" y="4509655"/>
            <a:ext cx="1159021" cy="1039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12" name="Line 1027"/>
          <p:cNvSpPr>
            <a:spLocks noChangeShapeType="1"/>
          </p:cNvSpPr>
          <p:nvPr/>
        </p:nvSpPr>
        <p:spPr bwMode="auto">
          <a:xfrm rot="-5400000" flipH="1" flipV="1">
            <a:off x="2935012" y="4793064"/>
            <a:ext cx="584730" cy="17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3" name="Line 1032"/>
          <p:cNvSpPr>
            <a:spLocks noChangeShapeType="1"/>
          </p:cNvSpPr>
          <p:nvPr/>
        </p:nvSpPr>
        <p:spPr bwMode="auto">
          <a:xfrm rot="10800000" flipH="1">
            <a:off x="3085667" y="4650672"/>
            <a:ext cx="639475" cy="14846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RA</a:t>
            </a:r>
            <a:r>
              <a:rPr lang="en-AU" sz="4800" dirty="0" err="1" smtClean="0"/>
              <a:t>M</a:t>
            </a:r>
            <a:r>
              <a:rPr lang="en-AU" dirty="0" err="1" smtClean="0"/>
              <a:t>Mbo</a:t>
            </a:r>
            <a:r>
              <a:rPr lang="en-AU" dirty="0" smtClean="0"/>
              <a:t>: MAINTENANCE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0" hangingPunct="0"/>
            <a:r>
              <a:rPr lang="en-AU" sz="2200" dirty="0" smtClean="0"/>
              <a:t> </a:t>
            </a:r>
            <a:endParaRPr lang="en-AU" sz="2200" dirty="0"/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AU" sz="2200" dirty="0"/>
              <a:t>Did most </a:t>
            </a:r>
            <a:r>
              <a:rPr lang="en-AU" sz="2200" dirty="0" smtClean="0"/>
              <a:t>participants</a:t>
            </a:r>
            <a:endParaRPr lang="en-AU" sz="2200" dirty="0" smtClean="0"/>
          </a:p>
          <a:p>
            <a:pPr marL="0" indent="0" eaLnBrk="0" hangingPunct="0"/>
            <a:r>
              <a:rPr lang="en-AU" sz="2200" dirty="0" smtClean="0"/>
              <a:t> </a:t>
            </a:r>
            <a:r>
              <a:rPr lang="en-AU" sz="2200" dirty="0"/>
              <a:t>remain in allocated groups  ?  </a:t>
            </a:r>
            <a:r>
              <a:rPr lang="en-AU" sz="2200" b="1" dirty="0" smtClean="0"/>
              <a:t>YES</a:t>
            </a:r>
            <a:endParaRPr lang="en-AU" sz="2200" b="1" dirty="0" smtClean="0"/>
          </a:p>
          <a:p>
            <a:pPr marL="0" indent="0" eaLnBrk="0" hangingPunct="0"/>
            <a:endParaRPr lang="en-AU" sz="2200" b="1" dirty="0" smtClean="0"/>
          </a:p>
          <a:p>
            <a:pPr marL="285750" lvl="0" indent="-285750" algn="just" eaLnBrk="0" hangingPunct="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2200" dirty="0">
                <a:solidFill>
                  <a:sysClr val="windowText" lastClr="000000"/>
                </a:solidFill>
              </a:rPr>
              <a:t>Participants &amp;/or </a:t>
            </a:r>
            <a:r>
              <a:rPr lang="en-AU" sz="2200" dirty="0" smtClean="0">
                <a:solidFill>
                  <a:sysClr val="windowText" lastClr="000000"/>
                </a:solidFill>
              </a:rPr>
              <a:t>investigators</a:t>
            </a:r>
            <a:endParaRPr lang="en-AU" sz="2200" dirty="0" smtClean="0">
              <a:solidFill>
                <a:sysClr val="windowText" lastClr="000000"/>
              </a:solidFill>
            </a:endParaRPr>
          </a:p>
          <a:p>
            <a:pPr marL="0" lvl="0" indent="0" algn="just" eaLnBrk="0" hangingPunct="0">
              <a:buClrTx/>
              <a:buSzTx/>
              <a:defRPr/>
            </a:pPr>
            <a:r>
              <a:rPr lang="en-AU" sz="2200" dirty="0" smtClean="0">
                <a:solidFill>
                  <a:sysClr val="windowText" lastClr="000000"/>
                </a:solidFill>
              </a:rPr>
              <a:t> </a:t>
            </a:r>
            <a:r>
              <a:rPr lang="en-AU" sz="2200" dirty="0">
                <a:solidFill>
                  <a:sysClr val="windowText" lastClr="000000"/>
                </a:solidFill>
              </a:rPr>
              <a:t>blind to exposure (and comparison </a:t>
            </a:r>
            <a:endParaRPr lang="en-AU" sz="2200" dirty="0" smtClean="0">
              <a:solidFill>
                <a:sysClr val="windowText" lastClr="000000"/>
              </a:solidFill>
            </a:endParaRPr>
          </a:p>
          <a:p>
            <a:pPr marL="0" lvl="0" indent="0" algn="just" eaLnBrk="0" hangingPunct="0">
              <a:buClrTx/>
              <a:buSzTx/>
              <a:defRPr/>
            </a:pPr>
            <a:r>
              <a:rPr lang="en-AU" sz="2200" dirty="0" smtClean="0">
                <a:solidFill>
                  <a:sysClr val="windowText" lastClr="000000"/>
                </a:solidFill>
              </a:rPr>
              <a:t>exposure</a:t>
            </a:r>
            <a:r>
              <a:rPr lang="en-AU" sz="2200" dirty="0">
                <a:solidFill>
                  <a:sysClr val="windowText" lastClr="000000"/>
                </a:solidFill>
              </a:rPr>
              <a:t>)?  </a:t>
            </a:r>
            <a:r>
              <a:rPr lang="en-AU" sz="2200" b="1" dirty="0" smtClean="0">
                <a:solidFill>
                  <a:schemeClr val="bg2"/>
                </a:solidFill>
              </a:rPr>
              <a:t>NO</a:t>
            </a:r>
            <a:r>
              <a:rPr lang="en-AU" sz="2200" dirty="0" smtClean="0">
                <a:solidFill>
                  <a:sysClr val="windowText" lastClr="000000"/>
                </a:solidFill>
              </a:rPr>
              <a:t>                        </a:t>
            </a:r>
            <a:endParaRPr lang="en-AU" sz="2200" dirty="0">
              <a:solidFill>
                <a:sysClr val="windowText" lastClr="000000"/>
              </a:solidFill>
            </a:endParaRPr>
          </a:p>
          <a:p>
            <a:pPr marL="285750" lvl="0" indent="-285750" algn="just" eaLnBrk="0" hangingPunct="0">
              <a:buClrTx/>
              <a:buSzTx/>
              <a:buFont typeface="Arial" panose="020B0604020202020204" pitchFamily="34" charset="0"/>
              <a:buChar char="•"/>
              <a:defRPr/>
            </a:pPr>
            <a:endParaRPr lang="en-AU" sz="2200" dirty="0">
              <a:solidFill>
                <a:sysClr val="windowText" lastClr="000000"/>
              </a:solidFill>
            </a:endParaRPr>
          </a:p>
          <a:p>
            <a:pPr marL="285750" indent="-285750" algn="just" eaLnBrk="0" hangingPunct="0">
              <a:buClrTx/>
              <a:buFont typeface="Arial" panose="020B0604020202020204" pitchFamily="34" charset="0"/>
              <a:buChar char="•"/>
              <a:defRPr/>
            </a:pPr>
            <a:r>
              <a:rPr lang="en-AU" sz="2200" dirty="0">
                <a:solidFill>
                  <a:sysClr val="windowText" lastClr="000000"/>
                </a:solidFill>
              </a:rPr>
              <a:t>Compliance high &amp; similar in </a:t>
            </a:r>
            <a:endParaRPr lang="en-AU" sz="2200" dirty="0" smtClean="0">
              <a:solidFill>
                <a:sysClr val="windowText" lastClr="000000"/>
              </a:solidFill>
            </a:endParaRPr>
          </a:p>
          <a:p>
            <a:pPr marL="0" indent="0" algn="just" eaLnBrk="0" hangingPunct="0">
              <a:buClrTx/>
              <a:defRPr/>
            </a:pPr>
            <a:r>
              <a:rPr lang="en-AU" sz="2200" dirty="0" smtClean="0">
                <a:solidFill>
                  <a:sysClr val="windowText" lastClr="000000"/>
                </a:solidFill>
              </a:rPr>
              <a:t>EG </a:t>
            </a:r>
            <a:r>
              <a:rPr lang="en-AU" sz="2200" dirty="0">
                <a:solidFill>
                  <a:sysClr val="windowText" lastClr="000000"/>
                </a:solidFill>
              </a:rPr>
              <a:t>&amp;CG? </a:t>
            </a:r>
            <a:r>
              <a:rPr lang="en-AU" sz="2200" b="1" dirty="0" smtClean="0">
                <a:solidFill>
                  <a:sysClr val="windowText" lastClr="000000"/>
                </a:solidFill>
              </a:rPr>
              <a:t>MODERATE &amp; </a:t>
            </a:r>
            <a:r>
              <a:rPr lang="en-AU" sz="2200" b="1" dirty="0" smtClean="0">
                <a:solidFill>
                  <a:schemeClr val="bg2"/>
                </a:solidFill>
              </a:rPr>
              <a:t>SIMILAR</a:t>
            </a:r>
            <a:endParaRPr lang="en-AU" sz="2200" b="1" dirty="0">
              <a:solidFill>
                <a:schemeClr val="bg2"/>
              </a:solidFill>
            </a:endParaRPr>
          </a:p>
          <a:p>
            <a:pPr marL="285750" lvl="0" indent="-285750" algn="just" eaLnBrk="0" hangingPunct="0">
              <a:buClrTx/>
              <a:buSzTx/>
              <a:buFont typeface="Arial" panose="020B0604020202020204" pitchFamily="34" charset="0"/>
              <a:buChar char="•"/>
              <a:defRPr/>
            </a:pPr>
            <a:endParaRPr lang="en-AU" sz="2200" dirty="0">
              <a:solidFill>
                <a:sysClr val="windowText" lastClr="000000"/>
              </a:solidFill>
            </a:endParaRPr>
          </a:p>
          <a:p>
            <a:pPr marL="285750" lvl="0" indent="-285750" algn="just" eaLnBrk="0" hangingPunct="0"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2200" dirty="0">
                <a:solidFill>
                  <a:sysClr val="windowText" lastClr="000000"/>
                </a:solidFill>
              </a:rPr>
              <a:t>Completeness of follow-up high </a:t>
            </a:r>
            <a:endParaRPr lang="en-AU" sz="2200" dirty="0" smtClean="0">
              <a:solidFill>
                <a:sysClr val="windowText" lastClr="000000"/>
              </a:solidFill>
            </a:endParaRPr>
          </a:p>
          <a:p>
            <a:pPr marL="0" lvl="0" indent="0" algn="just" eaLnBrk="0" hangingPunct="0">
              <a:buClrTx/>
              <a:buSzTx/>
              <a:defRPr/>
            </a:pPr>
            <a:r>
              <a:rPr lang="en-AU" sz="2200" dirty="0" smtClean="0">
                <a:solidFill>
                  <a:sysClr val="windowText" lastClr="000000"/>
                </a:solidFill>
              </a:rPr>
              <a:t>&amp; </a:t>
            </a:r>
            <a:r>
              <a:rPr lang="en-AU" sz="2200" dirty="0">
                <a:solidFill>
                  <a:sysClr val="windowText" lastClr="000000"/>
                </a:solidFill>
              </a:rPr>
              <a:t>similar in EG &amp;CG? </a:t>
            </a:r>
            <a:r>
              <a:rPr lang="en-AU" sz="2200" b="1" dirty="0" smtClean="0">
                <a:solidFill>
                  <a:sysClr val="windowText" lastClr="000000"/>
                </a:solidFill>
              </a:rPr>
              <a:t>MODERATE &amp; </a:t>
            </a:r>
            <a:r>
              <a:rPr lang="en-AU" sz="2200" b="1" dirty="0" smtClean="0">
                <a:solidFill>
                  <a:sysClr val="windowText" lastClr="000000"/>
                </a:solidFill>
              </a:rPr>
              <a:t>SIMILAR</a:t>
            </a:r>
            <a:endParaRPr lang="en-AU" sz="2200" b="1" dirty="0">
              <a:solidFill>
                <a:sysClr val="windowText" lastClr="000000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AU" b="1" dirty="0"/>
          </a:p>
          <a:p>
            <a:endParaRPr lang="en-GB" dirty="0"/>
          </a:p>
        </p:txBody>
      </p:sp>
      <p:sp>
        <p:nvSpPr>
          <p:cNvPr id="4" name="Oval 4"/>
          <p:cNvSpPr>
            <a:spLocks noChangeArrowheads="1"/>
          </p:cNvSpPr>
          <p:nvPr/>
        </p:nvSpPr>
        <p:spPr bwMode="auto">
          <a:xfrm>
            <a:off x="5850225" y="823200"/>
            <a:ext cx="1382316" cy="1905000"/>
          </a:xfrm>
          <a:prstGeom prst="ellipse">
            <a:avLst/>
          </a:prstGeom>
          <a:noFill/>
          <a:ln w="762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 rot="-5400000" flipH="1" flipV="1">
            <a:off x="4221247" y="2448364"/>
            <a:ext cx="310224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541383" y="897244"/>
            <a:ext cx="53946" cy="3115433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black">
          <a:xfrm>
            <a:off x="6121460" y="3611616"/>
            <a:ext cx="947738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none" lIns="71323" tIns="35662" rIns="71323" bIns="35662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/>
              <a:t>RAM</a:t>
            </a:r>
            <a:r>
              <a:rPr lang="en-AU" sz="4800" dirty="0" err="1"/>
              <a:t>Mbo</a:t>
            </a:r>
            <a:endParaRPr lang="en-GB" dirty="0"/>
          </a:p>
        </p:txBody>
      </p:sp>
      <p:sp>
        <p:nvSpPr>
          <p:cNvPr id="6" name="AutoShape 13"/>
          <p:cNvSpPr>
            <a:spLocks noChangeArrowheads="1"/>
          </p:cNvSpPr>
          <p:nvPr/>
        </p:nvSpPr>
        <p:spPr bwMode="auto">
          <a:xfrm rot="10800000">
            <a:off x="3833170" y="1186104"/>
            <a:ext cx="1268765" cy="70686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Oval 1028"/>
          <p:cNvSpPr>
            <a:spLocks noChangeArrowheads="1"/>
          </p:cNvSpPr>
          <p:nvPr/>
        </p:nvSpPr>
        <p:spPr bwMode="auto">
          <a:xfrm>
            <a:off x="3833170" y="2179259"/>
            <a:ext cx="1327601" cy="128719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8" name="Rectangle 1029"/>
          <p:cNvSpPr>
            <a:spLocks noChangeArrowheads="1"/>
          </p:cNvSpPr>
          <p:nvPr/>
        </p:nvSpPr>
        <p:spPr bwMode="auto">
          <a:xfrm>
            <a:off x="3834029" y="3867246"/>
            <a:ext cx="1309688" cy="114907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9" name="Line 1030"/>
          <p:cNvSpPr>
            <a:spLocks noChangeShapeType="1"/>
          </p:cNvSpPr>
          <p:nvPr/>
        </p:nvSpPr>
        <p:spPr bwMode="auto">
          <a:xfrm flipH="1">
            <a:off x="4468091" y="2179258"/>
            <a:ext cx="20782" cy="2837065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1" name="Line 1031"/>
          <p:cNvSpPr>
            <a:spLocks noChangeShapeType="1"/>
          </p:cNvSpPr>
          <p:nvPr/>
        </p:nvSpPr>
        <p:spPr bwMode="black">
          <a:xfrm flipV="1">
            <a:off x="3888041" y="4441784"/>
            <a:ext cx="1213894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1727" y="1106657"/>
            <a:ext cx="7512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Tx/>
              <a:defRPr/>
            </a:pPr>
            <a:r>
              <a:rPr lang="en-US" sz="1800" b="1" dirty="0">
                <a:solidFill>
                  <a:sysClr val="windowText" lastClr="000000"/>
                </a:solidFill>
              </a:rPr>
              <a:t>Measurement </a:t>
            </a:r>
            <a:r>
              <a:rPr lang="en-AU" sz="1800" dirty="0">
                <a:solidFill>
                  <a:sysClr val="windowText" lastClr="000000"/>
                </a:solidFill>
              </a:rPr>
              <a:t>of </a:t>
            </a:r>
            <a:r>
              <a:rPr lang="en-US" sz="1800" dirty="0">
                <a:solidFill>
                  <a:sysClr val="windowText" lastClr="000000"/>
                </a:solidFill>
              </a:rPr>
              <a:t>outcomes</a:t>
            </a:r>
            <a:endParaRPr lang="en-AU" sz="1800" dirty="0">
              <a:solidFill>
                <a:sysClr val="windowText" lastClr="000000"/>
              </a:solidFill>
            </a:endParaRPr>
          </a:p>
          <a:p>
            <a:pPr lvl="0" eaLnBrk="0" hangingPunct="0">
              <a:buClrTx/>
              <a:defRPr/>
            </a:pPr>
            <a:r>
              <a:rPr lang="en-AU" sz="1800" b="1" dirty="0">
                <a:solidFill>
                  <a:sysClr val="windowText" lastClr="000000"/>
                </a:solidFill>
              </a:rPr>
              <a:t>blind </a:t>
            </a:r>
            <a:r>
              <a:rPr lang="en-AU" sz="1800" dirty="0">
                <a:solidFill>
                  <a:sysClr val="windowText" lastClr="000000"/>
                </a:solidFill>
              </a:rPr>
              <a:t>or </a:t>
            </a:r>
            <a:r>
              <a:rPr lang="en-AU" sz="1800" b="1" dirty="0">
                <a:solidFill>
                  <a:sysClr val="windowText" lastClr="000000"/>
                </a:solidFill>
              </a:rPr>
              <a:t>objective</a:t>
            </a:r>
            <a:r>
              <a:rPr lang="en-AU" sz="1800" dirty="0">
                <a:solidFill>
                  <a:sysClr val="windowText" lastClr="000000"/>
                </a:solidFill>
              </a:rPr>
              <a:t>?</a:t>
            </a:r>
            <a:endParaRPr lang="en-AU" sz="1800" dirty="0">
              <a:solidFill>
                <a:sysClr val="windowText" lastClr="000000"/>
              </a:solidFill>
            </a:endParaRPr>
          </a:p>
          <a:p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311727" y="2202418"/>
            <a:ext cx="6546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buClrTx/>
              <a:defRPr/>
            </a:pPr>
            <a:r>
              <a:rPr lang="en-AU" sz="1800" dirty="0">
                <a:solidFill>
                  <a:sysClr val="windowText" lastClr="000000"/>
                </a:solidFill>
              </a:rPr>
              <a:t>Outcome measurements were  </a:t>
            </a:r>
            <a:endParaRPr lang="en-AU" sz="1800" dirty="0" smtClean="0">
              <a:solidFill>
                <a:sysClr val="windowText" lastClr="000000"/>
              </a:solidFill>
            </a:endParaRPr>
          </a:p>
          <a:p>
            <a:pPr lvl="0" eaLnBrk="0" hangingPunct="0">
              <a:buClrTx/>
              <a:defRPr/>
            </a:pPr>
            <a:r>
              <a:rPr lang="en-AU" sz="1800" dirty="0" smtClean="0">
                <a:solidFill>
                  <a:sysClr val="windowText" lastClr="000000"/>
                </a:solidFill>
              </a:rPr>
              <a:t> </a:t>
            </a:r>
            <a:r>
              <a:rPr lang="en-AU" sz="1800" b="1" dirty="0">
                <a:solidFill>
                  <a:srgbClr val="FF0000"/>
                </a:solidFill>
              </a:rPr>
              <a:t>BLIND</a:t>
            </a:r>
            <a:endParaRPr lang="en-AU" sz="1800" b="1" dirty="0">
              <a:solidFill>
                <a:srgbClr val="FF0000"/>
              </a:solidFill>
            </a:endParaRPr>
          </a:p>
          <a:p>
            <a:pPr lvl="0" eaLnBrk="0" hangingPunct="0">
              <a:buClrTx/>
              <a:defRPr/>
            </a:pPr>
            <a:endParaRPr lang="en-AU" sz="1800" dirty="0">
              <a:solidFill>
                <a:sysClr val="windowText" lastClr="000000"/>
              </a:solidFill>
            </a:endParaRPr>
          </a:p>
          <a:p>
            <a:pPr lvl="0" eaLnBrk="0" hangingPunct="0">
              <a:buClrTx/>
              <a:defRPr/>
            </a:pPr>
            <a:r>
              <a:rPr lang="en-AU" sz="1800" dirty="0">
                <a:solidFill>
                  <a:sysClr val="windowText" lastClr="000000"/>
                </a:solidFill>
              </a:rPr>
              <a:t>Authors reviewed all results  </a:t>
            </a:r>
            <a:r>
              <a:rPr lang="en-AU" sz="1800" dirty="0" smtClean="0">
                <a:solidFill>
                  <a:sysClr val="windowText" lastClr="000000"/>
                </a:solidFill>
              </a:rPr>
              <a:t> </a:t>
            </a:r>
            <a:r>
              <a:rPr lang="en-AU" sz="1800" b="1" dirty="0">
                <a:solidFill>
                  <a:sysClr val="windowText" lastClr="000000"/>
                </a:solidFill>
              </a:rPr>
              <a:t>YES</a:t>
            </a:r>
            <a:r>
              <a:rPr lang="en-AU" sz="1800" dirty="0">
                <a:solidFill>
                  <a:sysClr val="windowText" lastClr="000000"/>
                </a:solidFill>
              </a:rPr>
              <a:t> </a:t>
            </a:r>
            <a:endParaRPr lang="en-AU" sz="1800" dirty="0">
              <a:solidFill>
                <a:sysClr val="windowText" lastClr="000000"/>
              </a:solidFill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 rot="-5400000" flipH="1">
            <a:off x="3205025" y="4526181"/>
            <a:ext cx="613040" cy="5024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10800000">
            <a:off x="3833170" y="1186104"/>
            <a:ext cx="1268765" cy="706864"/>
          </a:xfrm>
          <a:prstGeom prst="triangle">
            <a:avLst>
              <a:gd name="adj" fmla="val 50000"/>
            </a:avLst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5" name="Oval 1028"/>
          <p:cNvSpPr>
            <a:spLocks noChangeArrowheads="1"/>
          </p:cNvSpPr>
          <p:nvPr/>
        </p:nvSpPr>
        <p:spPr bwMode="auto">
          <a:xfrm>
            <a:off x="3833170" y="2179259"/>
            <a:ext cx="1327601" cy="1287198"/>
          </a:xfrm>
          <a:prstGeom prst="ellipse">
            <a:avLst/>
          </a:prstGeom>
          <a:noFill/>
          <a:ln w="38100">
            <a:solidFill>
              <a:schemeClr val="bg2"/>
            </a:solidFill>
            <a:round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3834029" y="3867246"/>
            <a:ext cx="1309688" cy="1149077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</a:ln>
        </p:spPr>
        <p:txBody>
          <a:bodyPr lIns="71323" tIns="35662" rIns="71323" bIns="35662"/>
          <a:lstStyle/>
          <a:p>
            <a:pPr eaLnBrk="0" hangingPunct="0"/>
            <a:endParaRPr lang="en-US"/>
          </a:p>
        </p:txBody>
      </p:sp>
      <p:sp>
        <p:nvSpPr>
          <p:cNvPr id="7" name="Line 1030"/>
          <p:cNvSpPr>
            <a:spLocks noChangeShapeType="1"/>
          </p:cNvSpPr>
          <p:nvPr/>
        </p:nvSpPr>
        <p:spPr bwMode="auto">
          <a:xfrm flipH="1">
            <a:off x="4468091" y="2179258"/>
            <a:ext cx="20782" cy="2837065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8" name="Line 1031"/>
          <p:cNvSpPr>
            <a:spLocks noChangeShapeType="1"/>
          </p:cNvSpPr>
          <p:nvPr/>
        </p:nvSpPr>
        <p:spPr bwMode="black">
          <a:xfrm flipV="1">
            <a:off x="3888041" y="4441784"/>
            <a:ext cx="1213894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</a:ln>
        </p:spPr>
        <p:txBody>
          <a:bodyPr wrap="square" lIns="71323" tIns="35662" rIns="71323" bIns="35662" anchor="ctr">
            <a:spAutoFit/>
          </a:bodyPr>
          <a:lstStyle/>
          <a:p>
            <a:endParaRPr lang="en-US"/>
          </a:p>
        </p:txBody>
      </p:sp>
      <p:sp>
        <p:nvSpPr>
          <p:cNvPr id="9" name="Line 3"/>
          <p:cNvSpPr>
            <a:spLocks noChangeShapeType="1"/>
          </p:cNvSpPr>
          <p:nvPr/>
        </p:nvSpPr>
        <p:spPr bwMode="auto">
          <a:xfrm rot="-5400000" flipH="1">
            <a:off x="3205025" y="4526181"/>
            <a:ext cx="613040" cy="5024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tailEnd type="triangle" w="med" len="med"/>
          </a:ln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850082" y="1610591"/>
            <a:ext cx="277437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R</a:t>
            </a:r>
            <a:r>
              <a:rPr lang="en-US" sz="1600" dirty="0"/>
              <a:t>ecruitment </a:t>
            </a:r>
            <a:endParaRPr lang="en-US" sz="1600" dirty="0"/>
          </a:p>
          <a:p>
            <a:r>
              <a:rPr lang="en-US" sz="1600" dirty="0"/>
              <a:t>Bias: No  bias </a:t>
            </a:r>
            <a:endParaRPr lang="en-US" sz="1600" dirty="0">
              <a:solidFill>
                <a:srgbClr val="C00000"/>
              </a:solidFill>
            </a:endParaRPr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AU" sz="1600" b="1" dirty="0"/>
              <a:t>A</a:t>
            </a:r>
            <a:r>
              <a:rPr lang="en-AU" sz="1600" dirty="0"/>
              <a:t>llocation : </a:t>
            </a:r>
            <a:r>
              <a:rPr lang="en-AU" sz="1600" b="1" dirty="0"/>
              <a:t>Adequate</a:t>
            </a:r>
            <a:r>
              <a:rPr lang="en-AU" sz="1600" dirty="0"/>
              <a:t> 	 </a:t>
            </a:r>
            <a:endParaRPr lang="en-AU" sz="1600" dirty="0">
              <a:solidFill>
                <a:srgbClr val="333399"/>
              </a:solidFill>
            </a:endParaRPr>
          </a:p>
          <a:p>
            <a:endParaRPr lang="en-GB" sz="1600" dirty="0" smtClean="0"/>
          </a:p>
          <a:p>
            <a:r>
              <a:rPr lang="en-AU" sz="1600" b="1" dirty="0"/>
              <a:t>M</a:t>
            </a:r>
            <a:r>
              <a:rPr lang="en-AU" sz="1600" dirty="0"/>
              <a:t>aintenance: </a:t>
            </a:r>
            <a:r>
              <a:rPr lang="en-AU" sz="1600" dirty="0" smtClean="0"/>
              <a:t>Moderate</a:t>
            </a:r>
            <a:r>
              <a:rPr lang="en-AU" sz="1600" dirty="0" smtClean="0"/>
              <a:t> </a:t>
            </a:r>
            <a:r>
              <a:rPr lang="en-AU" sz="1600" dirty="0"/>
              <a:t>Retention</a:t>
            </a:r>
            <a:endParaRPr lang="en-AU" sz="1600" dirty="0"/>
          </a:p>
          <a:p>
            <a:endParaRPr lang="en-GB" sz="1600" dirty="0"/>
          </a:p>
          <a:p>
            <a:r>
              <a:rPr lang="en-AU" sz="1600" b="1" dirty="0"/>
              <a:t>M</a:t>
            </a:r>
            <a:r>
              <a:rPr lang="en-AU" sz="1600" dirty="0"/>
              <a:t>easurement : </a:t>
            </a:r>
            <a:r>
              <a:rPr lang="en-AU" sz="1600" b="1" dirty="0"/>
              <a:t>Right Statistical tools </a:t>
            </a:r>
            <a:r>
              <a:rPr lang="en-AU" sz="1600" dirty="0"/>
              <a:t>(of outcomes)</a:t>
            </a:r>
            <a:endParaRPr lang="en-AU" sz="1600" dirty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STRENGTHS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Intention to treat analysis helped to asses the real world scenario of this protocol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No bias in randomisation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Funding </a:t>
            </a:r>
            <a:r>
              <a:rPr lang="en-GB" dirty="0" smtClean="0"/>
              <a:t>agency did not interfere during any of the stages of the study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Superiority of the autologous HSCT could not be commented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Was not powered to analyse non-inferiority in subgroup analyses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Transplant related events were not reported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smtClean="0"/>
              <a:t>Reported rate of patients who received a </a:t>
            </a:r>
            <a:r>
              <a:rPr lang="en-GB" dirty="0" err="1" smtClean="0"/>
              <a:t>deffered</a:t>
            </a:r>
            <a:r>
              <a:rPr lang="en-GB" dirty="0" smtClean="0"/>
              <a:t> transplant after disease progression might be a underestimation </a:t>
            </a:r>
            <a:endParaRPr lang="en-GB" dirty="0" smtClean="0"/>
          </a:p>
          <a:p>
            <a:pPr marL="488950" indent="-342900">
              <a:buFont typeface="Arial" panose="020B0604020202020204" pitchFamily="34" charset="0"/>
              <a:buChar char="•"/>
            </a:pPr>
            <a:r>
              <a:rPr lang="en-GB" dirty="0" err="1" smtClean="0"/>
              <a:t>Covid</a:t>
            </a:r>
            <a:r>
              <a:rPr lang="en-GB" dirty="0" smtClean="0"/>
              <a:t> pandemic led to withdrawal during maintenance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159" y="983849"/>
            <a:ext cx="8299756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Inclusion Criteria: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>
                <a:effectLst/>
                <a:latin typeface="Georgia" panose="02040502050405020303" pitchFamily="18" charset="0"/>
                <a:cs typeface="Georgia" panose="02040502050405020303" pitchFamily="18" charset="0"/>
              </a:rPr>
              <a:t>Adults 18years</a:t>
            </a:r>
            <a:r>
              <a:rPr lang="en-US" altLang="en-IN" sz="2000" dirty="0">
                <a:effectLst/>
                <a:latin typeface="Georgia" panose="02040502050405020303" pitchFamily="18" charset="0"/>
                <a:cs typeface="Georgia" panose="02040502050405020303" pitchFamily="18" charset="0"/>
              </a:rPr>
              <a:t> and older</a:t>
            </a:r>
            <a:endParaRPr lang="en-IN" sz="2000" dirty="0">
              <a:effectLst/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ECOG Scale 0-2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Symptomatic MM eligible for high-dose therapy and HSCT </a:t>
            </a:r>
            <a:endParaRPr lang="en-IN" sz="2000" dirty="0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IN" sz="2000" dirty="0">
                <a:effectLst/>
                <a:latin typeface="Georgia" panose="02040502050405020303" pitchFamily="18" charset="0"/>
                <a:cs typeface="Georgia" panose="02040502050405020303" pitchFamily="18" charset="0"/>
              </a:rPr>
              <a:t>M</a:t>
            </a:r>
            <a:r>
              <a:rPr lang="en-IN" sz="2000" dirty="0">
                <a:effectLst/>
                <a:latin typeface="Georgia" panose="02040502050405020303" pitchFamily="18" charset="0"/>
                <a:cs typeface="Georgia" panose="02040502050405020303" pitchFamily="18" charset="0"/>
              </a:rPr>
              <a:t>easurable disease according</a:t>
            </a:r>
            <a:r>
              <a:rPr lang="en-US" altLang="en-IN" sz="2000" dirty="0">
                <a:effectLst/>
                <a:latin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IN" sz="2000" dirty="0">
                <a:effectLst/>
                <a:latin typeface="Georgia" panose="02040502050405020303" pitchFamily="18" charset="0"/>
                <a:cs typeface="Georgia" panose="02040502050405020303" pitchFamily="18" charset="0"/>
              </a:rPr>
              <a:t>to standard criteria</a:t>
            </a:r>
            <a:endParaRPr lang="en-IN" sz="2000" dirty="0">
              <a:effectLst/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Georgia" panose="02040502050405020303" pitchFamily="18" charset="0"/>
                <a:cs typeface="Georgia" panose="02040502050405020303" pitchFamily="18" charset="0"/>
              </a:rPr>
              <a:t>L</a:t>
            </a:r>
            <a:r>
              <a:rPr lang="en-IN" sz="2000" dirty="0" smtClean="0">
                <a:effectLst/>
                <a:latin typeface="Georgia" panose="02040502050405020303" pitchFamily="18" charset="0"/>
                <a:cs typeface="Georgia" panose="02040502050405020303" pitchFamily="18" charset="0"/>
              </a:rPr>
              <a:t>ife </a:t>
            </a:r>
            <a:r>
              <a:rPr lang="en-IN" sz="2000" dirty="0">
                <a:effectLst/>
                <a:latin typeface="Georgia" panose="02040502050405020303" pitchFamily="18" charset="0"/>
                <a:cs typeface="Georgia" panose="02040502050405020303" pitchFamily="18" charset="0"/>
              </a:rPr>
              <a:t>expectancy of 3 months</a:t>
            </a:r>
            <a:r>
              <a:rPr lang="en-US" altLang="en-IN" sz="2000" dirty="0">
                <a:effectLst/>
                <a:latin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or more</a:t>
            </a:r>
            <a:endParaRPr lang="en-IN" sz="2000" dirty="0">
              <a:effectLst/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Adequate neutrophil count, platelet count, haemoglobin, and creatinine clearance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METHODOLOGY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3538" y="914401"/>
            <a:ext cx="8750461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Georgia" panose="02040502050405020303" pitchFamily="18" charset="0"/>
              </a:rPr>
              <a:t>Exclusion Criteria:</a:t>
            </a:r>
            <a:endParaRPr lang="en-US" sz="2000" dirty="0">
              <a:latin typeface="Georgia" panose="02040502050405020303" pitchFamily="18" charset="0"/>
            </a:endParaRPr>
          </a:p>
          <a:p>
            <a:endParaRPr lang="en-US" sz="2000" dirty="0"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IN" sz="2000" dirty="0">
                <a:effectLst/>
                <a:latin typeface="Georgia" panose="02040502050405020303" pitchFamily="18" charset="0"/>
              </a:rPr>
              <a:t>P</a:t>
            </a:r>
            <a:r>
              <a:rPr lang="en-IN" sz="2000" dirty="0">
                <a:effectLst/>
                <a:latin typeface="Georgia" panose="02040502050405020303" pitchFamily="18" charset="0"/>
              </a:rPr>
              <a:t>revious systemic treatment</a:t>
            </a:r>
            <a:r>
              <a:rPr lang="en-US" altLang="en-IN" sz="2000" dirty="0">
                <a:effectLst/>
                <a:latin typeface="Georgia" panose="02040502050405020303" pitchFamily="18" charset="0"/>
              </a:rPr>
              <a:t> </a:t>
            </a:r>
            <a:r>
              <a:rPr lang="en-IN" sz="2000" dirty="0">
                <a:effectLst/>
                <a:latin typeface="Georgia" panose="02040502050405020303" pitchFamily="18" charset="0"/>
              </a:rPr>
              <a:t>for </a:t>
            </a:r>
            <a:r>
              <a:rPr lang="en-US" altLang="en-IN" sz="2000" dirty="0">
                <a:effectLst/>
                <a:latin typeface="Georgia" panose="02040502050405020303" pitchFamily="18" charset="0"/>
              </a:rPr>
              <a:t>Multiple </a:t>
            </a:r>
            <a:r>
              <a:rPr lang="en-IN" sz="2000" dirty="0">
                <a:effectLst/>
                <a:latin typeface="Georgia" panose="02040502050405020303" pitchFamily="18" charset="0"/>
              </a:rPr>
              <a:t>myeloma 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IN" sz="2000" dirty="0">
                <a:effectLst/>
                <a:latin typeface="Georgia" panose="02040502050405020303" pitchFamily="18" charset="0"/>
              </a:rPr>
              <a:t>(except local palliative radiotherapy or</a:t>
            </a:r>
            <a:r>
              <a:rPr lang="en-US" altLang="en-IN" sz="2000" dirty="0">
                <a:effectLst/>
                <a:latin typeface="Georgia" panose="02040502050405020303" pitchFamily="18" charset="0"/>
              </a:rPr>
              <a:t> </a:t>
            </a:r>
            <a:r>
              <a:rPr lang="en-IN" sz="2000" dirty="0">
                <a:effectLst/>
                <a:latin typeface="Georgia" panose="02040502050405020303" pitchFamily="18" charset="0"/>
              </a:rPr>
              <a:t>corticosteroids for a maximum of 4 days) 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IN" sz="2000" dirty="0">
                <a:effectLst/>
                <a:latin typeface="Georgia" panose="02040502050405020303" pitchFamily="18" charset="0"/>
                <a:sym typeface="+mn-ea"/>
              </a:rPr>
              <a:t>S</a:t>
            </a:r>
            <a:r>
              <a:rPr lang="en-IN" sz="2000" dirty="0">
                <a:effectLst/>
                <a:latin typeface="Georgia" panose="02040502050405020303" pitchFamily="18" charset="0"/>
                <a:sym typeface="+mn-ea"/>
              </a:rPr>
              <a:t>ubstantial</a:t>
            </a:r>
            <a:r>
              <a:rPr lang="en-US" altLang="en-IN" sz="2000" dirty="0">
                <a:effectLst/>
                <a:latin typeface="Georgia" panose="02040502050405020303" pitchFamily="18" charset="0"/>
                <a:sym typeface="+mn-ea"/>
              </a:rPr>
              <a:t> </a:t>
            </a:r>
            <a:r>
              <a:rPr lang="en-IN" sz="2000" dirty="0">
                <a:effectLst/>
                <a:latin typeface="Georgia" panose="02040502050405020303" pitchFamily="18" charset="0"/>
              </a:rPr>
              <a:t>cardiac comorbidity</a:t>
            </a: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effectLst/>
              <a:latin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000" dirty="0">
              <a:effectLst/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Induction therapy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242" y="1203767"/>
            <a:ext cx="8170472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Four </a:t>
            </a:r>
            <a:r>
              <a:rPr lang="en-US" sz="2000" dirty="0" smtClean="0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28-day cycles of </a:t>
            </a:r>
            <a:r>
              <a:rPr lang="en-US" sz="2000" dirty="0" err="1" smtClean="0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KCd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Carfilzomib : 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20 mg/m² IV on days 1 and 2 of the first cycle 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  <a:sym typeface="+mn-ea"/>
            </a:endParaRPr>
          </a:p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56 mg/m² IV on days 1, 2, 8, 9, 15, and 16 of every cycle 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Cyclophosphamide 500 mg - orally on days 1, 8, and 15 of all cycles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Dexamethasone 40 mg - orally on days 1, 8, 15, and 22 of all cycles 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FOLLOWED BY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PBSC </a:t>
            </a:r>
            <a:r>
              <a:rPr lang="en-US" sz="2000" dirty="0" smtClean="0">
                <a:latin typeface="Georgia" panose="02040502050405020303" pitchFamily="18" charset="0"/>
                <a:cs typeface="Georgia" panose="02040502050405020303" pitchFamily="18" charset="0"/>
              </a:rPr>
              <a:t>mobilization, harvesting </a:t>
            </a: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and randomisation.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RANDOMISATION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242" y="1203767"/>
            <a:ext cx="8170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For 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patients that had at least a partial response. </a:t>
            </a:r>
            <a:endParaRPr lang="en-US" sz="20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Patients 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were randomly assigned (1:1) to either high-dose melphalan and autologous HSCT </a:t>
            </a:r>
            <a:r>
              <a:rPr 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or 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to </a:t>
            </a:r>
            <a:r>
              <a:rPr lang="en-US" sz="2000" dirty="0" err="1">
                <a:latin typeface="Georgia" panose="02040502050405020303" pitchFamily="18" charset="0"/>
                <a:cs typeface="Arial" panose="020B0604020202020204" pitchFamily="34" charset="0"/>
              </a:rPr>
              <a:t>KCd</a:t>
            </a:r>
            <a:r>
              <a:rPr lang="en-US" sz="2000" dirty="0">
                <a:latin typeface="Georgia" panose="02040502050405020303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consolidation</a:t>
            </a:r>
            <a:endParaRPr lang="en-US" sz="20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cs typeface="Arial" panose="020B0604020202020204" pitchFamily="34" charset="0"/>
              </a:rPr>
              <a:t>Both group received maintenance with </a:t>
            </a:r>
            <a:r>
              <a:rPr lang="en-US" sz="2000" dirty="0" err="1" smtClean="0">
                <a:latin typeface="Georgia" panose="02040502050405020303" pitchFamily="18" charset="0"/>
                <a:cs typeface="Arial" panose="020B0604020202020204" pitchFamily="34" charset="0"/>
              </a:rPr>
              <a:t>Carfilzomib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  <a:cs typeface="Georgia" panose="02040502050405020303" pitchFamily="18" charset="0"/>
                <a:sym typeface="+mn-ea"/>
              </a:rPr>
              <a:t>Consolidation phase</a:t>
            </a:r>
            <a:endParaRPr lang="en-US" dirty="0">
              <a:latin typeface="Georgia" panose="02040502050405020303" pitchFamily="18" charset="0"/>
              <a:cs typeface="Georgia" panose="02040502050405020303" pitchFamily="18" charset="0"/>
              <a:sym typeface="+mn-ea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277085" y="3011165"/>
            <a:ext cx="34968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209155" y="3011165"/>
            <a:ext cx="2721485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+mj-lt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242" y="1203767"/>
            <a:ext cx="8170472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Georgia" panose="02040502050405020303" pitchFamily="18" charset="0"/>
                <a:cs typeface="Georgia" panose="02040502050405020303" pitchFamily="18" charset="0"/>
              </a:rPr>
              <a:t>RESPONDERS POST INDUCTION THERAPY</a:t>
            </a:r>
            <a:endParaRPr lang="en-US" sz="2000" dirty="0">
              <a:latin typeface="Georgia" panose="02040502050405020303" pitchFamily="18" charset="0"/>
              <a:cs typeface="Georgia" panose="02040502050405020303" pitchFamily="18" charset="0"/>
            </a:endParaRPr>
          </a:p>
        </p:txBody>
      </p:sp>
      <p:graphicFrame>
        <p:nvGraphicFramePr>
          <p:cNvPr id="3" name="Table 2"/>
          <p:cNvGraphicFramePr/>
          <p:nvPr/>
        </p:nvGraphicFramePr>
        <p:xfrm>
          <a:off x="727710" y="2000250"/>
          <a:ext cx="772795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4455"/>
                <a:gridCol w="3833495"/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KCd GROUP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HSCT Group</a:t>
                      </a:r>
                      <a:endParaRPr lang="en-US"/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bg2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Four further cycles</a:t>
                      </a:r>
                      <a:endParaRPr lang="en-US" sz="2000">
                        <a:solidFill>
                          <a:schemeClr val="bg2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bg2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of KCd</a:t>
                      </a:r>
                      <a:endParaRPr lang="en-US" sz="2000">
                        <a:solidFill>
                          <a:schemeClr val="bg2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bg2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(same dose, route, and</a:t>
                      </a:r>
                      <a:endParaRPr lang="en-US" sz="2000">
                        <a:solidFill>
                          <a:schemeClr val="bg2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bg2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</a:rPr>
                        <a:t>schedule of administration as the induction protocol)</a:t>
                      </a:r>
                      <a:endParaRPr lang="en-US" sz="2000">
                        <a:solidFill>
                          <a:schemeClr val="bg2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000">
                          <a:solidFill>
                            <a:schemeClr val="bg2"/>
                          </a:solidFill>
                          <a:latin typeface="Georgia" panose="02040502050405020303" pitchFamily="18" charset="0"/>
                          <a:cs typeface="Georgia" panose="02040502050405020303" pitchFamily="18" charset="0"/>
                          <a:sym typeface="+mn-ea"/>
                        </a:rPr>
                        <a:t>High dose melphalan according to local protocols and autologous HSCT</a:t>
                      </a:r>
                      <a:endParaRPr lang="en-US" sz="2000">
                        <a:solidFill>
                          <a:schemeClr val="bg2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  <a:p>
                      <a:pPr>
                        <a:buNone/>
                      </a:pPr>
                      <a:endParaRPr lang="en-US" sz="2000">
                        <a:solidFill>
                          <a:schemeClr val="bg2"/>
                        </a:solidFill>
                        <a:latin typeface="Georgia" panose="02040502050405020303" pitchFamily="18" charset="0"/>
                        <a:cs typeface="Georgia" panose="02040502050405020303" pitchFamily="18" charset="0"/>
                      </a:endParaRPr>
                    </a:p>
                  </a:txBody>
                  <a:tcPr/>
                </a:tc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9068</Words>
  <Application>WPS Presentation</Application>
  <PresentationFormat>On-screen Show (16:9)</PresentationFormat>
  <Paragraphs>382</Paragraphs>
  <Slides>47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47</vt:i4>
      </vt:variant>
    </vt:vector>
  </HeadingPairs>
  <TitlesOfParts>
    <vt:vector size="65" baseType="lpstr">
      <vt:lpstr>Arial</vt:lpstr>
      <vt:lpstr>SimSun</vt:lpstr>
      <vt:lpstr>Wingdings</vt:lpstr>
      <vt:lpstr>Arial</vt:lpstr>
      <vt:lpstr>Raleway</vt:lpstr>
      <vt:lpstr>Lato</vt:lpstr>
      <vt:lpstr>Georgia</vt:lpstr>
      <vt:lpstr>Georgia</vt:lpstr>
      <vt:lpstr>Microsoft YaHei</vt:lpstr>
      <vt:lpstr>Arial Unicode MS</vt:lpstr>
      <vt:lpstr>Wingdings</vt:lpstr>
      <vt:lpstr>Helvetica Neue</vt:lpstr>
      <vt:lpstr>Calibri</vt:lpstr>
      <vt:lpstr>Streamline</vt:lpstr>
      <vt:lpstr>1_Streamline</vt:lpstr>
      <vt:lpstr>2_Streamline</vt:lpstr>
      <vt:lpstr>3_Streamline</vt:lpstr>
      <vt:lpstr>4_Streamline</vt:lpstr>
      <vt:lpstr>JOURNAL CLUB</vt:lpstr>
      <vt:lpstr>PowerPoint 演示文稿</vt:lpstr>
      <vt:lpstr>AIM</vt:lpstr>
      <vt:lpstr>METHODOLOGY</vt:lpstr>
      <vt:lpstr>METHODOLOGY</vt:lpstr>
      <vt:lpstr>METHODOLOGY</vt:lpstr>
      <vt:lpstr>Induction therapy</vt:lpstr>
      <vt:lpstr>RANDOMISATION</vt:lpstr>
      <vt:lpstr>Consolidation phase</vt:lpstr>
      <vt:lpstr>MAINTENANCE PHASE</vt:lpstr>
      <vt:lpstr>PowerPoint 演示文稿</vt:lpstr>
      <vt:lpstr>PowerPoint 演示文稿</vt:lpstr>
      <vt:lpstr>FOLLOW UP</vt:lpstr>
      <vt:lpstr>FOLLOW UP</vt:lpstr>
      <vt:lpstr>PRIMARY OUTCOME</vt:lpstr>
      <vt:lpstr>SECONDARY OUTCOMES</vt:lpstr>
      <vt:lpstr>STATISTICAL ANALYSIS</vt:lpstr>
      <vt:lpstr>STATISTICAL ANALYSIS</vt:lpstr>
      <vt:lpstr>STATISTICAL ANALYSIS</vt:lpstr>
      <vt:lpstr>STATISTICAL ANALYSIS</vt:lpstr>
      <vt:lpstr>RESULTS: DEMOGRAPHIC DATA</vt:lpstr>
      <vt:lpstr>DEMOGRAPHIC DATA</vt:lpstr>
      <vt:lpstr>RESULTS</vt:lpstr>
      <vt:lpstr>RESULTS</vt:lpstr>
      <vt:lpstr>RESULTS</vt:lpstr>
      <vt:lpstr>RESULTS</vt:lpstr>
      <vt:lpstr>RESULTS</vt:lpstr>
      <vt:lpstr>RESULTS</vt:lpstr>
      <vt:lpstr>ADVERSE EVENTS</vt:lpstr>
      <vt:lpstr>RESULTS: ADVERSE EVENTS</vt:lpstr>
      <vt:lpstr>RESULTS: ADVERSE EVENTS</vt:lpstr>
      <vt:lpstr>RESULTS: ADVERSE EVENTS</vt:lpstr>
      <vt:lpstr>CONCLUSION</vt:lpstr>
      <vt:lpstr>PowerPoint 演示文稿</vt:lpstr>
      <vt:lpstr>CRITICAL APPRAISAL</vt:lpstr>
      <vt:lpstr>REFERENCE QUESTION</vt:lpstr>
      <vt:lpstr>VALIDITY</vt:lpstr>
      <vt:lpstr>GATE Framework Assessment : PECOT</vt:lpstr>
      <vt:lpstr>         ASSESSING VALIDITY </vt:lpstr>
      <vt:lpstr>The RAMMbo acronym : Assessing study bias </vt:lpstr>
      <vt:lpstr>RAMMbo : Recruitment</vt:lpstr>
      <vt:lpstr>RAMMbo: A is for Allocation</vt:lpstr>
      <vt:lpstr>RAMMbo: MAINTENANCE</vt:lpstr>
      <vt:lpstr>RAMMbo</vt:lpstr>
      <vt:lpstr>PowerPoint 演示文稿</vt:lpstr>
      <vt:lpstr>STRENGTHS</vt:lpstr>
      <vt:lpstr>LIMITATIONS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SCAN</dc:title>
  <dc:creator>hp</dc:creator>
  <cp:lastModifiedBy>Dr. Prince Manchanda</cp:lastModifiedBy>
  <cp:revision>155</cp:revision>
  <dcterms:created xsi:type="dcterms:W3CDTF">2023-06-12T18:32:00Z</dcterms:created>
  <dcterms:modified xsi:type="dcterms:W3CDTF">2023-08-21T07:00:37Z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8073E38D09EB48108BCE8828ABFB7060</vt:lpwstr>
  </property>
  <property fmtid="{D5CDD505-2E9C-101B-9397-08002B2CF9AE}" pid="3" name="KSOProductBuildVer">
    <vt:lpwstr>1033-11.2.0.11537</vt:lpwstr>
  </property>
</Properties>
</file>