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99" r:id="rId3"/>
    <p:sldId id="400" r:id="rId4"/>
    <p:sldId id="404" r:id="rId5"/>
    <p:sldId id="261" r:id="rId6"/>
    <p:sldId id="262" r:id="rId7"/>
    <p:sldId id="257" r:id="rId8"/>
    <p:sldId id="264" r:id="rId9"/>
    <p:sldId id="263" r:id="rId10"/>
    <p:sldId id="267" r:id="rId11"/>
    <p:sldId id="398" r:id="rId12"/>
    <p:sldId id="269" r:id="rId13"/>
    <p:sldId id="265" r:id="rId14"/>
    <p:sldId id="268" r:id="rId15"/>
    <p:sldId id="266" r:id="rId16"/>
    <p:sldId id="278" r:id="rId17"/>
    <p:sldId id="328" r:id="rId18"/>
    <p:sldId id="280" r:id="rId19"/>
    <p:sldId id="281" r:id="rId20"/>
    <p:sldId id="362" r:id="rId21"/>
    <p:sldId id="363" r:id="rId22"/>
    <p:sldId id="354" r:id="rId23"/>
    <p:sldId id="356" r:id="rId25"/>
    <p:sldId id="358" r:id="rId26"/>
    <p:sldId id="359" r:id="rId27"/>
    <p:sldId id="360" r:id="rId28"/>
    <p:sldId id="361" r:id="rId29"/>
    <p:sldId id="295" r:id="rId30"/>
    <p:sldId id="405" r:id="rId31"/>
    <p:sldId id="3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6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7F0B9-43FE-489C-A7FD-1D1D1A79B929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C7C7F-C729-4B24-8A95-B3AB600270AA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C60E1B-EF7C-4F4C-97B4-645B70C97B8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D80093-A509-402B-8DE8-44FE68569EC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1F172C-2BB9-4515-A9BC-713FB8C4E84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0BC230-1C59-4567-A3DF-38DA029FE1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3401A7-7C8E-4192-9A87-2544E22CC15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669D1C-FACB-4362-A485-23F9AA9CF4C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sz="1200" dirty="0"/>
              <a:t>Rosiglitazone – increased MI risk, 2. Pioglitazone-  bladder cancer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sz="1200" dirty="0"/>
              <a:t>It was demonstrated – Lobe 0.5 mg over 52 weeks – no detrimental effects on BMD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902081-5E60-4653-8E5A-18EFE7FEC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9948-94BC-47E6-B8EC-6C705672A110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4FDD-15DD-462A-91DF-D29D6AED5E85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9948-94BC-47E6-B8EC-6C705672A110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4FDD-15DD-462A-91DF-D29D6AED5E85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9948-94BC-47E6-B8EC-6C705672A110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4FDD-15DD-462A-91DF-D29D6AED5E85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9948-94BC-47E6-B8EC-6C705672A110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4FDD-15DD-462A-91DF-D29D6AED5E85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9948-94BC-47E6-B8EC-6C705672A110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4FDD-15DD-462A-91DF-D29D6AED5E85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9948-94BC-47E6-B8EC-6C705672A110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4FDD-15DD-462A-91DF-D29D6AED5E85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9948-94BC-47E6-B8EC-6C705672A110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4FDD-15DD-462A-91DF-D29D6AED5E85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9948-94BC-47E6-B8EC-6C705672A110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4FDD-15DD-462A-91DF-D29D6AED5E85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9948-94BC-47E6-B8EC-6C705672A110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4FDD-15DD-462A-91DF-D29D6AED5E85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9948-94BC-47E6-B8EC-6C705672A110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4FDD-15DD-462A-91DF-D29D6AED5E85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9948-94BC-47E6-B8EC-6C705672A110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4FDD-15DD-462A-91DF-D29D6AED5E85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59948-94BC-47E6-B8EC-6C705672A110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04FDD-15DD-462A-91DF-D29D6AED5E85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7200" b="1" dirty="0">
                <a:latin typeface="Arial" panose="020B0604020202020204" pitchFamily="34" charset="0"/>
                <a:cs typeface="Arial" panose="020B0604020202020204" pitchFamily="34" charset="0"/>
              </a:rPr>
              <a:t>JOURNAL CLUB</a:t>
            </a:r>
            <a:endParaRPr lang="en-IN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10112829" cy="2548391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  <a:p>
            <a:r>
              <a:rPr lang="en-IN" dirty="0"/>
              <a:t>                                                               </a:t>
            </a:r>
            <a:endParaRPr lang="en-IN" dirty="0"/>
          </a:p>
          <a:p>
            <a:r>
              <a:rPr lang="en-IN" dirty="0"/>
              <a:t>                                                         PRESENTOR –       MAJ GAURAV YADAV</a:t>
            </a:r>
            <a:endParaRPr lang="en-IN" dirty="0"/>
          </a:p>
          <a:p>
            <a:r>
              <a:rPr lang="en-IN" dirty="0"/>
              <a:t>                                                                  MODERATOR   -    WG CDR ROHIT VASHISHT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119742" y="22860"/>
          <a:ext cx="1175657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571"/>
                <a:gridCol w="960089"/>
                <a:gridCol w="740175"/>
                <a:gridCol w="1221555"/>
                <a:gridCol w="1028011"/>
                <a:gridCol w="1942559"/>
                <a:gridCol w="1243495"/>
                <a:gridCol w="1053188"/>
                <a:gridCol w="782447"/>
                <a:gridCol w="953510"/>
                <a:gridCol w="1056970"/>
              </a:tblGrid>
              <a:tr h="794657"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 , YEAR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 INDEX  (KG/M2)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(MALE :FEMALE)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HBA1C AT BASELINE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INCLUSION  CRITERIA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EXCLUSION CRITERIA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OUTCOME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INTERVENTIONAL DRUG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b="0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CONCOMITANT</a:t>
                      </a:r>
                      <a:endParaRPr lang="en-IN" sz="1050" b="0" i="0" u="none" strike="noStrike" kern="1200" baseline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MEDICATIONS/</a:t>
                      </a:r>
                      <a:endParaRPr lang="en-IN" sz="1050" b="0" i="0" u="none" strike="noStrike" kern="1200" baseline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INTERVENTION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COMPARATOR DRUGS</a:t>
                      </a:r>
                      <a:endParaRPr lang="en-IN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30583">
                <a:tc>
                  <a:txBody>
                    <a:bodyPr/>
                    <a:lstStyle/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al.,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2020,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Korea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 arm: 57.8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</a:t>
                      </a:r>
                      <a:endParaRPr lang="en-IN" sz="1050" b="0" i="0" u="none" strike="noStrike" baseline="0" dirty="0">
                        <a:latin typeface="AdvOTb0c9bf5d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8.8, SOC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58.0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9.9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 arm: 26.3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</a:t>
                      </a:r>
                      <a:endParaRPr lang="en-IN" sz="1050" b="0" i="0" u="none" strike="noStrike" baseline="0" dirty="0">
                        <a:latin typeface="AdvOTb0c9bf5d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3.9, SOC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26.5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3.3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243 (119:124)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7.87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0.65,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SOC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7.75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0.66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Adults patients with inadequately controlled T2DM [HbA1c level, 7-10% and fasting C-peptide level, &gt;1 ng/ml; despite a stable regimen of metformin (</a:t>
                      </a: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 mg/day)] and having two or more of the following criteria: waist circumference, </a:t>
                      </a: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cm (men) or </a:t>
                      </a: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≥8</a:t>
                      </a:r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cm (women); serum triglyceride level,</a:t>
                      </a: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≥</a:t>
                      </a:r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150 mg/Dl or treatment for </a:t>
                      </a:r>
                      <a:r>
                        <a:rPr lang="en-US" sz="10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hypertriglyceridemia;high</a:t>
                      </a:r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density </a:t>
                      </a:r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lipoprotein cholesterol level, &lt;40 mg/dL </a:t>
                      </a:r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(men) or &lt;50 mg/dL (women); and blood  pressure, </a:t>
                      </a: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130/85 mm Hg or treatment for </a:t>
                      </a:r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Hypertension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1 DM or the presence of acute</a:t>
                      </a:r>
                      <a:endParaRPr lang="en-US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metabolic complications of T2DM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Change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in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HbA1c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level at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week 24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Lobeglitazone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(0.5 mg/day)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24 weeks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Metformin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(</a:t>
                      </a: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1000 mg/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day))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0" i="0" u="none" strike="noStrike" baseline="0" dirty="0">
                          <a:latin typeface="AdvOT863180fb"/>
                        </a:rPr>
                        <a:t>Sitagliptin</a:t>
                      </a:r>
                      <a:endParaRPr lang="en-IN" sz="100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00" b="0" i="0" u="none" strike="noStrike" baseline="0" dirty="0">
                          <a:latin typeface="AdvOT863180fb"/>
                        </a:rPr>
                        <a:t>(100 mg/day)</a:t>
                      </a:r>
                      <a:endParaRPr lang="en-IN" sz="100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00" b="0" i="0" u="none" strike="noStrike" baseline="0" dirty="0">
                          <a:latin typeface="AdvOT863180fb"/>
                        </a:rPr>
                        <a:t>for 24 weeks</a:t>
                      </a:r>
                      <a:endParaRPr lang="en-IN" sz="1000" dirty="0"/>
                    </a:p>
                  </a:txBody>
                  <a:tcPr/>
                </a:tc>
              </a:tr>
              <a:tr h="1924424">
                <a:tc>
                  <a:txBody>
                    <a:bodyPr/>
                    <a:lstStyle/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al.,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Korea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50.4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10.9,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SOC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52.2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10.9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25.7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4.8, SOC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arm: 25.7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3.5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200 ( 132:68)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10.6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0.9,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SOC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10.6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1.0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Adults patients with new-onset inadequately </a:t>
                      </a:r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controlled T2DM (HbA1c level, 9-12%), absence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severe hyperglycemic symptoms, and</a:t>
                      </a:r>
                      <a:endParaRPr lang="en-US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negative pregnancy test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Severe </a:t>
                      </a:r>
                      <a:r>
                        <a:rPr lang="en-IN" sz="10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hyperglycemic</a:t>
                      </a:r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symptoms;</a:t>
                      </a:r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previous use of OHAs or insulin within 6</a:t>
                      </a:r>
                      <a:endParaRPr lang="en-US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months; T1DM; gestational diabetes; </a:t>
                      </a:r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secondary cause of diabetes; or the</a:t>
                      </a:r>
                      <a:endParaRPr lang="en-US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presence of serious chronic diseases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Change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in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HbA1c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level at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week 52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Lobeglitazone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(0.5 mg/day)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52 weeks</a:t>
                      </a:r>
                      <a:endParaRPr lang="en-IN" sz="1050" dirty="0"/>
                    </a:p>
                    <a:p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Metformin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(1000 mg/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day) and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sitagliptin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(100 mg/day)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0" i="0" u="none" strike="noStrike" baseline="0" dirty="0">
                          <a:latin typeface="AdvOT863180fb"/>
                        </a:rPr>
                        <a:t>Glimepiride (2</a:t>
                      </a:r>
                      <a:endParaRPr lang="en-IN" sz="100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00" b="0" i="0" u="none" strike="noStrike" baseline="0" dirty="0">
                          <a:latin typeface="AdvPS44A44B"/>
                        </a:rPr>
                        <a:t>-</a:t>
                      </a:r>
                      <a:r>
                        <a:rPr lang="en-IN" sz="1000" b="0" i="0" u="none" strike="noStrike" baseline="0" dirty="0">
                          <a:latin typeface="AdvOT863180fb"/>
                        </a:rPr>
                        <a:t>6 mg/day) and</a:t>
                      </a:r>
                      <a:endParaRPr lang="en-IN" sz="100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00" b="0" i="0" u="none" strike="noStrike" baseline="0" dirty="0">
                          <a:latin typeface="AdvOT863180fb"/>
                        </a:rPr>
                        <a:t>metformin</a:t>
                      </a:r>
                      <a:endParaRPr lang="en-IN" sz="100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00" b="0" i="0" u="none" strike="noStrike" baseline="0" dirty="0">
                          <a:latin typeface="AdvOT863180fb"/>
                        </a:rPr>
                        <a:t>(1000</a:t>
                      </a:r>
                      <a:endParaRPr lang="en-IN" sz="100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00" b="0" i="0" u="none" strike="noStrike" baseline="0" dirty="0">
                          <a:latin typeface="AdvPS44A44B"/>
                        </a:rPr>
                        <a:t>-</a:t>
                      </a:r>
                      <a:r>
                        <a:rPr lang="en-IN" sz="1000" b="0" i="0" u="none" strike="noStrike" baseline="0" dirty="0">
                          <a:latin typeface="AdvOT863180fb"/>
                        </a:rPr>
                        <a:t>2000 mg/day)</a:t>
                      </a:r>
                      <a:endParaRPr lang="en-IN" sz="100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00" b="0" i="0" u="none" strike="noStrike" baseline="0" dirty="0">
                          <a:latin typeface="AdvOT863180fb"/>
                        </a:rPr>
                        <a:t>for 24 weeks</a:t>
                      </a:r>
                      <a:endParaRPr lang="en-IN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267 studies screened </a:t>
            </a:r>
            <a:endParaRPr lang="en-IN" dirty="0"/>
          </a:p>
          <a:p>
            <a:r>
              <a:rPr lang="en-IN" dirty="0"/>
              <a:t>4 studies included in the analysis</a:t>
            </a:r>
            <a:endParaRPr lang="en-IN" dirty="0"/>
          </a:p>
          <a:p>
            <a:r>
              <a:rPr lang="en-IN" dirty="0"/>
              <a:t>Reduction in HbA1c level as compared to standard of care(statistically insignificant)</a:t>
            </a:r>
            <a:endParaRPr lang="en-IN" dirty="0"/>
          </a:p>
          <a:p>
            <a:r>
              <a:rPr lang="en-IN" dirty="0"/>
              <a:t>Reduction in FBG</a:t>
            </a:r>
            <a:endParaRPr lang="en-IN" dirty="0"/>
          </a:p>
          <a:p>
            <a:r>
              <a:rPr lang="en-IN" dirty="0"/>
              <a:t> Significant reduction in post prandial blood glucose level(only one study)</a:t>
            </a:r>
            <a:endParaRPr lang="en-IN" dirty="0"/>
          </a:p>
          <a:p>
            <a:r>
              <a:rPr lang="en-IN" dirty="0"/>
              <a:t> Non significant change in body weight</a:t>
            </a:r>
            <a:endParaRPr lang="en-IN" dirty="0"/>
          </a:p>
          <a:p>
            <a:r>
              <a:rPr lang="en-IN" dirty="0"/>
              <a:t> Insignificant reduction in HOMA IR and HOMA b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886" y="174171"/>
            <a:ext cx="11244943" cy="6117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685" y="6291943"/>
            <a:ext cx="11647715" cy="4898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OT863180fb"/>
                <a:ea typeface="+mn-ea"/>
                <a:cs typeface="+mn-cs"/>
              </a:rPr>
              <a:t>Effect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OT863180fb"/>
                <a:ea typeface="+mn-ea"/>
                <a:cs typeface="+mn-cs"/>
              </a:rPr>
              <a:t>lobeglitazone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OT863180fb"/>
                <a:ea typeface="+mn-ea"/>
                <a:cs typeface="+mn-cs"/>
              </a:rPr>
              <a:t> as compared to the standard of care on glycated hemoglobin level (a), fasting blood glucose level (b), body weight (c), and homeostatic model assessment-insulin resistance (d) at the end of 24 weeks of treatment in patients with type 2 diabetes mellitus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Mild reduction in serum total cholesterol, LDL cholesterol, HDL , Triglyceride, Apolipoprotein B</a:t>
            </a:r>
            <a:endParaRPr lang="en-IN" dirty="0"/>
          </a:p>
          <a:p>
            <a:r>
              <a:rPr lang="en-IN" dirty="0"/>
              <a:t>Changes in serum Apolipoprotein A1 and serum adiponectin levels are comparable to SOC</a:t>
            </a:r>
            <a:endParaRPr lang="en-IN" dirty="0"/>
          </a:p>
          <a:p>
            <a:r>
              <a:rPr lang="en-IN" dirty="0"/>
              <a:t> Risk of drug related adverse events , serious adverse events ,</a:t>
            </a:r>
            <a:r>
              <a:rPr lang="en-IN" dirty="0" err="1"/>
              <a:t>edema</a:t>
            </a:r>
            <a:r>
              <a:rPr lang="en-IN" dirty="0"/>
              <a:t> -  No significant difference</a:t>
            </a:r>
            <a:endParaRPr lang="en-IN" dirty="0"/>
          </a:p>
          <a:p>
            <a:r>
              <a:rPr lang="en-IN" b="1" dirty="0"/>
              <a:t>Risk of </a:t>
            </a:r>
            <a:r>
              <a:rPr lang="en-IN" b="1" dirty="0" err="1"/>
              <a:t>hypoglycemia</a:t>
            </a:r>
            <a:r>
              <a:rPr lang="en-IN" b="1" dirty="0"/>
              <a:t> - significantly low ( p value &lt; 0.05 , odds ratio -0.24)</a:t>
            </a:r>
            <a:endParaRPr lang="en-IN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3258" y="365126"/>
            <a:ext cx="10330542" cy="5811838"/>
          </a:xfrm>
        </p:spPr>
      </p:pic>
      <p:sp>
        <p:nvSpPr>
          <p:cNvPr id="6" name="Rectangle 5"/>
          <p:cNvSpPr/>
          <p:nvPr/>
        </p:nvSpPr>
        <p:spPr>
          <a:xfrm>
            <a:off x="337458" y="6176964"/>
            <a:ext cx="11604172" cy="517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OT863180fb"/>
                <a:ea typeface="+mn-ea"/>
                <a:cs typeface="+mn-cs"/>
              </a:rPr>
              <a:t>Effect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OT863180fb"/>
                <a:ea typeface="+mn-ea"/>
                <a:cs typeface="+mn-cs"/>
              </a:rPr>
              <a:t>lobeglitazone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OT863180fb"/>
                <a:ea typeface="+mn-ea"/>
                <a:cs typeface="+mn-cs"/>
              </a:rPr>
              <a:t> as compared to the standard of care on total cholesterol level (a), low-density lipoprotein level (b), triglyceride level (c), and drug-related adverse effects (d) at the end of 24 weeks of treatment in patients with type 2 diabetes mellitus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>
            <a:spLocks noGrp="1"/>
          </p:cNvSpPr>
          <p:nvPr>
            <p:ph type="body" idx="1"/>
          </p:nvPr>
        </p:nvSpPr>
        <p:spPr>
          <a:xfrm>
            <a:off x="2392680" y="1600205"/>
            <a:ext cx="7406640" cy="4525963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sz="4800"/>
            </a:pPr>
            <a:endParaRPr dirty="0"/>
          </a:p>
          <a:p>
            <a:pPr algn="ctr">
              <a:spcBef>
                <a:spcPts val="1320"/>
              </a:spcBef>
              <a:buNone/>
              <a:defRPr sz="4800"/>
            </a:pPr>
            <a:r>
              <a:rPr sz="5400" b="1" dirty="0">
                <a:latin typeface="Arial" panose="020B0604020202020204" pitchFamily="34" charset="0"/>
                <a:cs typeface="Arial" panose="020B0604020202020204" pitchFamily="34" charset="0"/>
              </a:rPr>
              <a:t>CRITICAL APPRAISAL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83771" y="495300"/>
            <a:ext cx="10319658" cy="5867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03225" indent="-403225" defTabSz="1075055">
              <a:spcBef>
                <a:spcPts val="720"/>
              </a:spcBef>
              <a:buNone/>
              <a:defRPr sz="3135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defTabSz="1075055">
              <a:spcBef>
                <a:spcPts val="720"/>
              </a:spcBef>
              <a:buNone/>
              <a:defRPr sz="3135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defTabSz="1075055">
              <a:spcBef>
                <a:spcPts val="720"/>
              </a:spcBef>
              <a:buFont typeface="Wingdings" panose="05000000000000000000" pitchFamily="2" charset="2"/>
              <a:buChar char="§"/>
              <a:defRPr sz="313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40" dirty="0">
                <a:latin typeface="Arial" panose="020B0604020202020204" pitchFamily="34" charset="0"/>
                <a:cs typeface="Arial" panose="020B0604020202020204" pitchFamily="34" charset="0"/>
              </a:rPr>
              <a:t>Is it interesting? </a:t>
            </a:r>
            <a:endParaRPr lang="en-US" sz="29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defTabSz="1075055">
              <a:spcBef>
                <a:spcPts val="720"/>
              </a:spcBef>
              <a:buNone/>
              <a:defRPr sz="313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940" b="1" dirty="0">
                <a:latin typeface="Arial" panose="020B0604020202020204" pitchFamily="34" charset="0"/>
                <a:cs typeface="Arial" panose="020B0604020202020204" pitchFamily="34" charset="0"/>
              </a:rPr>
              <a:t>     Yes </a:t>
            </a:r>
            <a:r>
              <a:rPr sz="294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294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defTabSz="1075055">
              <a:spcBef>
                <a:spcPts val="720"/>
              </a:spcBef>
              <a:buNone/>
              <a:defRPr sz="3135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defTabSz="1075055">
              <a:spcBef>
                <a:spcPts val="720"/>
              </a:spcBef>
              <a:defRPr sz="3135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9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conclusions (if valid), likely to be </a:t>
            </a:r>
            <a:endParaRPr sz="29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defTabSz="1075055">
              <a:spcBef>
                <a:spcPts val="600"/>
              </a:spcBef>
              <a:buNone/>
              <a:defRPr sz="24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useful to you, in your area of clinical practice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or research?				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defTabSz="1075055">
              <a:spcBef>
                <a:spcPts val="600"/>
              </a:spcBef>
              <a:buNone/>
              <a:defRPr sz="24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defTabSz="1075055">
              <a:spcBef>
                <a:spcPts val="600"/>
              </a:spcBef>
              <a:buNone/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defTabSz="1075055">
              <a:spcBef>
                <a:spcPts val="600"/>
              </a:spcBef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the settings in the material methods are        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defTabSz="1075055">
              <a:spcBef>
                <a:spcPts val="600"/>
              </a:spcBef>
              <a:buNone/>
              <a:defRPr sz="24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similar to our own settings?</a:t>
            </a:r>
            <a:r>
              <a:rPr sz="3295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329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defTabSz="1075055">
              <a:spcBef>
                <a:spcPts val="600"/>
              </a:spcBef>
              <a:buNone/>
              <a:defRPr sz="24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295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8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sz="329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>
            <a:spLocks noGrp="1"/>
          </p:cNvSpPr>
          <p:nvPr>
            <p:ph type="title"/>
          </p:nvPr>
        </p:nvSpPr>
        <p:spPr>
          <a:xfrm>
            <a:off x="642257" y="272143"/>
            <a:ext cx="7596883" cy="7238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RESEARCH QUESTION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3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00744" y="1600205"/>
            <a:ext cx="9367158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6240" indent="-354330" defTabSz="1042670">
              <a:spcBef>
                <a:spcPts val="600"/>
              </a:spcBef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</a:t>
            </a:r>
            <a:r>
              <a:rPr dirty="0">
                <a:solidFill>
                  <a:srgbClr val="FFFF00"/>
                </a:solidFill>
              </a:rPr>
              <a:t> 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Is there a clear cut / specific research question?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240" indent="-354330" defTabSz="1042670">
              <a:spcBef>
                <a:spcPts val="600"/>
              </a:spcBef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					    		</a:t>
            </a:r>
            <a:endParaRPr sz="32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240" indent="-354330" defTabSz="1042670">
              <a:spcBef>
                <a:spcPts val="600"/>
              </a:spcBef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  Was it feasible for the authors to study this </a:t>
            </a:r>
            <a:endParaRPr sz="32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240" indent="-354330" defTabSz="1042670">
              <a:spcBef>
                <a:spcPts val="600"/>
              </a:spcBef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question, given there technical expertise and </a:t>
            </a:r>
            <a:endParaRPr sz="32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240" indent="-354330" algn="just" defTabSz="1042670">
              <a:spcBef>
                <a:spcPts val="600"/>
              </a:spcBef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available facilities?		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240" indent="-354330" algn="just" defTabSz="1042670">
              <a:spcBef>
                <a:spcPts val="600"/>
              </a:spcBef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Yes</a:t>
            </a:r>
            <a:endParaRPr sz="324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240" indent="-354330" defTabSz="1042670">
              <a:spcBef>
                <a:spcPts val="720"/>
              </a:spcBef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32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240" indent="-354330" defTabSz="1042670">
              <a:spcBef>
                <a:spcPts val="600"/>
              </a:spcBef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  Does the research question has some element of</a:t>
            </a:r>
            <a:endParaRPr sz="32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240" indent="-354330" defTabSz="1042670">
              <a:spcBef>
                <a:spcPts val="600"/>
              </a:spcBef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 novelty?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240" indent="-354330" defTabSz="1042670">
              <a:spcBef>
                <a:spcPts val="600"/>
              </a:spcBef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			   	</a:t>
            </a:r>
            <a:endParaRPr sz="324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240" indent="-354330" defTabSz="1042670">
              <a:spcBef>
                <a:spcPts val="600"/>
              </a:spcBef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78972" y="647700"/>
            <a:ext cx="9286064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IN" sz="28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80" dirty="0">
                <a:latin typeface="Arial" panose="020B0604020202020204" pitchFamily="34" charset="0"/>
                <a:cs typeface="Arial" panose="020B0604020202020204" pitchFamily="34" charset="0"/>
              </a:rPr>
              <a:t>Is the method of sampling been described? </a:t>
            </a:r>
            <a:endParaRPr lang="en-US" sz="28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88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288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sz="2880" dirty="0">
                <a:latin typeface="Arial" panose="020B0604020202020204" pitchFamily="34" charset="0"/>
                <a:cs typeface="Arial" panose="020B0604020202020204" pitchFamily="34" charset="0"/>
              </a:rPr>
              <a:t>   						     				</a:t>
            </a:r>
            <a:endParaRPr sz="288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20"/>
              </a:spcBef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80" dirty="0">
                <a:latin typeface="Arial" panose="020B0604020202020204" pitchFamily="34" charset="0"/>
                <a:cs typeface="Arial" panose="020B0604020202020204" pitchFamily="34" charset="0"/>
              </a:rPr>
              <a:t>Whether a mention of all the potential confounding factors been made?</a:t>
            </a:r>
            <a:endParaRPr lang="en-US" sz="28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20"/>
              </a:spcBef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880" b="1" dirty="0">
                <a:latin typeface="Arial" panose="020B0604020202020204" pitchFamily="34" charset="0"/>
                <a:cs typeface="Arial" panose="020B0604020202020204" pitchFamily="34" charset="0"/>
              </a:rPr>
              <a:t>   No</a:t>
            </a:r>
            <a:r>
              <a:rPr sz="288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sz="28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20"/>
              </a:spcBef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8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sz="28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20"/>
              </a:spcBef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80" dirty="0">
                <a:latin typeface="Arial" panose="020B0604020202020204" pitchFamily="34" charset="0"/>
                <a:cs typeface="Arial" panose="020B0604020202020204" pitchFamily="34" charset="0"/>
              </a:rPr>
              <a:t>Any selection or information bias could</a:t>
            </a:r>
            <a:r>
              <a:rPr lang="en-US" sz="28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80" dirty="0">
                <a:latin typeface="Arial" panose="020B0604020202020204" pitchFamily="34" charset="0"/>
                <a:cs typeface="Arial" panose="020B0604020202020204" pitchFamily="34" charset="0"/>
              </a:rPr>
              <a:t>have occurred? </a:t>
            </a:r>
            <a:r>
              <a:rPr lang="en-US" sz="288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28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20"/>
              </a:spcBef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880" b="1" dirty="0">
                <a:latin typeface="Arial" panose="020B0604020202020204" pitchFamily="34" charset="0"/>
                <a:cs typeface="Arial" panose="020B0604020202020204" pitchFamily="34" charset="0"/>
              </a:rPr>
              <a:t>    Yes</a:t>
            </a:r>
            <a:endParaRPr sz="28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3" y="365127"/>
            <a:ext cx="10098677" cy="858368"/>
          </a:xfrm>
        </p:spPr>
        <p:txBody>
          <a:bodyPr>
            <a:normAutofit fontScale="90000"/>
          </a:bodyPr>
          <a:lstStyle/>
          <a:p>
            <a:r>
              <a:rPr lang="en-US" sz="3360" b="1" dirty="0">
                <a:latin typeface="Arial" panose="020B0604020202020204" pitchFamily="34" charset="0"/>
                <a:cs typeface="Arial" panose="020B0604020202020204" pitchFamily="34" charset="0"/>
              </a:rPr>
              <a:t>GATE framework of assessment: PECOT</a:t>
            </a:r>
            <a:br>
              <a:rPr lang="en-US" sz="3360" dirty="0"/>
            </a:br>
            <a:endParaRPr lang="en-IN" sz="336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1" y="1124745"/>
            <a:ext cx="9776699" cy="5520754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50" y="1412777"/>
            <a:ext cx="1993920" cy="110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7" y="2746375"/>
            <a:ext cx="161965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5273040" y="4338510"/>
            <a:ext cx="1556386" cy="1133476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85588" tIns="42794" rIns="85588" bIns="42794"/>
          <a:lstStyle/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3001964"/>
            <a:ext cx="164592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37"/>
          <p:cNvSpPr txBox="1">
            <a:spLocks noChangeArrowheads="1"/>
          </p:cNvSpPr>
          <p:nvPr/>
        </p:nvSpPr>
        <p:spPr bwMode="auto">
          <a:xfrm>
            <a:off x="1948341" y="1412778"/>
            <a:ext cx="2644358" cy="972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PARTICIPANTS/STUDIES:</a:t>
            </a:r>
            <a:endParaRPr kumimoji="0" lang="en-AU" sz="19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9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267 studies</a:t>
            </a:r>
            <a:endParaRPr kumimoji="0" lang="en-AU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1038"/>
          <p:cNvSpPr txBox="1">
            <a:spLocks noChangeArrowheads="1"/>
          </p:cNvSpPr>
          <p:nvPr/>
        </p:nvSpPr>
        <p:spPr bwMode="auto">
          <a:xfrm>
            <a:off x="1764486" y="3276532"/>
            <a:ext cx="3110746" cy="972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EXPOSURE GROUP:</a:t>
            </a:r>
            <a:endParaRPr kumimoji="0" lang="en-AU" sz="19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9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LOBEGLITAZONE 0.5 MG</a:t>
            </a:r>
            <a:endParaRPr kumimoji="0" lang="en-AU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Box 1039"/>
          <p:cNvSpPr txBox="1">
            <a:spLocks noChangeArrowheads="1"/>
          </p:cNvSpPr>
          <p:nvPr/>
        </p:nvSpPr>
        <p:spPr bwMode="auto">
          <a:xfrm>
            <a:off x="7553335" y="3199738"/>
            <a:ext cx="3648043" cy="689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COMPARISON GROUP</a:t>
            </a:r>
            <a:r>
              <a:rPr kumimoji="0" lang="en-AU" sz="19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AU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OF CARE 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1040"/>
          <p:cNvSpPr txBox="1">
            <a:spLocks noChangeArrowheads="1"/>
          </p:cNvSpPr>
          <p:nvPr/>
        </p:nvSpPr>
        <p:spPr bwMode="auto">
          <a:xfrm>
            <a:off x="7639061" y="4495801"/>
            <a:ext cx="3429024" cy="12682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 :</a:t>
            </a:r>
            <a:endParaRPr kumimoji="0" lang="en-AU" sz="19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9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 IN </a:t>
            </a:r>
            <a:r>
              <a:rPr kumimoji="0" lang="en-IN" sz="19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HBA1C </a:t>
            </a: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9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55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92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1041"/>
          <p:cNvSpPr txBox="1">
            <a:spLocks noChangeArrowheads="1"/>
          </p:cNvSpPr>
          <p:nvPr/>
        </p:nvSpPr>
        <p:spPr bwMode="auto">
          <a:xfrm>
            <a:off x="1764486" y="5469771"/>
            <a:ext cx="1696666" cy="972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DURATION : </a:t>
            </a:r>
            <a:endParaRPr kumimoji="0" lang="en-AU" sz="19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92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WEEKS/52 WEEKS</a:t>
            </a:r>
            <a:endParaRPr kumimoji="0" lang="en-GB" sz="192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ine 1033"/>
          <p:cNvSpPr>
            <a:spLocks noChangeShapeType="1"/>
          </p:cNvSpPr>
          <p:nvPr/>
        </p:nvSpPr>
        <p:spPr bwMode="auto">
          <a:xfrm rot="10800000" flipH="1">
            <a:off x="4131939" y="5476594"/>
            <a:ext cx="866776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85588" tIns="42794" rIns="85588" bIns="42794"/>
          <a:lstStyle/>
          <a:p>
            <a:pPr marL="0" marR="0" lvl="0" indent="0" algn="l" defTabSz="855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ine 1027"/>
          <p:cNvSpPr>
            <a:spLocks noChangeShapeType="1"/>
          </p:cNvSpPr>
          <p:nvPr/>
        </p:nvSpPr>
        <p:spPr bwMode="auto">
          <a:xfrm rot="-5400000" flipH="1" flipV="1">
            <a:off x="4016972" y="5836529"/>
            <a:ext cx="701675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85588" tIns="42794" rIns="85588" bIns="42794"/>
          <a:lstStyle/>
          <a:p>
            <a:pPr marL="0" marR="0" lvl="0" indent="0" algn="l" defTabSz="855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1045"/>
          <p:cNvSpPr txBox="1">
            <a:spLocks noChangeArrowheads="1"/>
          </p:cNvSpPr>
          <p:nvPr/>
        </p:nvSpPr>
        <p:spPr bwMode="auto">
          <a:xfrm>
            <a:off x="4565325" y="5685214"/>
            <a:ext cx="360399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1044"/>
          <p:cNvSpPr txBox="1">
            <a:spLocks noChangeArrowheads="1"/>
          </p:cNvSpPr>
          <p:nvPr/>
        </p:nvSpPr>
        <p:spPr bwMode="auto">
          <a:xfrm>
            <a:off x="5831835" y="4661236"/>
            <a:ext cx="427726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85598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386" y="413656"/>
            <a:ext cx="11027228" cy="2743201"/>
          </a:xfrm>
        </p:spPr>
        <p:txBody>
          <a:bodyPr>
            <a:normAutofit fontScale="90000"/>
          </a:bodyPr>
          <a:lstStyle/>
          <a:p>
            <a:br>
              <a:rPr lang="en-IN" dirty="0"/>
            </a:br>
            <a:r>
              <a:rPr lang="en-IN" sz="4400" b="1" dirty="0">
                <a:latin typeface="Arial" panose="020B0604020202020204" pitchFamily="34" charset="0"/>
                <a:cs typeface="Arial" panose="020B0604020202020204" pitchFamily="34" charset="0"/>
              </a:rPr>
              <a:t>Efficacy and safety of </a:t>
            </a:r>
            <a:r>
              <a:rPr lang="en-I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Lobeglitazone</a:t>
            </a:r>
            <a:r>
              <a:rPr lang="en-IN" sz="4400" b="1" dirty="0">
                <a:latin typeface="Arial" panose="020B0604020202020204" pitchFamily="34" charset="0"/>
                <a:cs typeface="Arial" panose="020B0604020202020204" pitchFamily="34" charset="0"/>
              </a:rPr>
              <a:t>, a new Thiazolidinedione , as compared to the standard of care in type 2 diabetes mellitus : A systematic review and meta analysis</a:t>
            </a:r>
            <a:endParaRPr lang="en-I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314" y="3895953"/>
            <a:ext cx="10341428" cy="1655762"/>
          </a:xfrm>
        </p:spPr>
        <p:txBody>
          <a:bodyPr>
            <a:noAutofit/>
          </a:bodyPr>
          <a:lstStyle/>
          <a:p>
            <a:pPr algn="l"/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Shashank R. Joshi ,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Saibal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Das,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Suja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Xaviar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Shambo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Samrat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Samajdar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Indranil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Sougata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Sarkar ,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Shatavisa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Mukherjee ,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Santanu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Kumar Tripathi ,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Jyotirmoy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 , Nandini Chatterjee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>
              <a:buNone/>
            </a:pPr>
            <a:r>
              <a:rPr lang="en-US" sz="4320" b="1" dirty="0"/>
              <a:t>Assessing validity</a:t>
            </a:r>
            <a:endParaRPr lang="en-US" sz="432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947286" y="1752600"/>
            <a:ext cx="411480" cy="6096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84697" tIns="41605" rIns="84697" bIns="4160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US" sz="26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14375" y="3352800"/>
            <a:ext cx="411480" cy="6096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84697" tIns="41605" rIns="84697" bIns="4160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n-US" sz="26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337335" y="3352800"/>
            <a:ext cx="410051" cy="6096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84697" tIns="41605" rIns="84697" bIns="4160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26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908709" y="4876800"/>
            <a:ext cx="411480" cy="6096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84697" tIns="41605" rIns="84697" bIns="4160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n-US" sz="26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872866" y="5257800"/>
            <a:ext cx="411480" cy="6096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84697" tIns="41605" rIns="84697" bIns="4160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endParaRPr kumimoji="0" lang="en-US" sz="26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rot="-5400000" flipH="1" flipV="1">
            <a:off x="3370582" y="5380038"/>
            <a:ext cx="701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4421505" y="2976565"/>
            <a:ext cx="1321595" cy="13303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4498658" y="4657727"/>
            <a:ext cx="1167289" cy="11334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5083016" y="2962277"/>
            <a:ext cx="0" cy="28051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 rot="10800000">
            <a:off x="4312920" y="1676401"/>
            <a:ext cx="1571626" cy="1052513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black">
          <a:xfrm>
            <a:off x="4514373" y="5181600"/>
            <a:ext cx="1137286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85588" tIns="42794" rIns="85588" bIns="42794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rot="10800000" flipH="1">
            <a:off x="3558542" y="5203825"/>
            <a:ext cx="6500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black">
          <a:xfrm>
            <a:off x="2667000" y="1828801"/>
            <a:ext cx="600076" cy="3032102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US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n-US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n-US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endParaRPr kumimoji="0" lang="en-US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black">
          <a:xfrm>
            <a:off x="6507480" y="1755776"/>
            <a:ext cx="3566160" cy="2698614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85588" tIns="42794" rIns="85588" bIns="42794">
            <a:spAutoFit/>
          </a:bodyPr>
          <a:lstStyle/>
          <a:p>
            <a:pPr marL="273685" marR="0" lvl="0" indent="-273685" algn="l" defTabSz="914400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ecruitment</a:t>
            </a:r>
            <a:endParaRPr kumimoji="0" lang="en-US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3685" marR="0" lvl="0" indent="-273685" algn="l" defTabSz="914400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llocation</a:t>
            </a:r>
            <a:endParaRPr kumimoji="0" lang="en-US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3685" marR="0" lvl="0" indent="-273685" algn="l" defTabSz="914400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aintenance</a:t>
            </a:r>
            <a:endParaRPr kumimoji="0" lang="en-US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3685" marR="0" lvl="0" indent="-273685" algn="l" defTabSz="914400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easurement of outcome </a:t>
            </a:r>
            <a:endParaRPr kumimoji="0" lang="en-US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3685" marR="0" lvl="0" indent="-273685" algn="l" defTabSz="914400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lind or </a:t>
            </a: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bjective</a:t>
            </a:r>
            <a:endParaRPr kumimoji="0" lang="en-US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black">
          <a:xfrm>
            <a:off x="1534887" y="76200"/>
            <a:ext cx="9198426" cy="99060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84697" tIns="41605" rIns="84697" bIns="416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64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RAMMbo</a:t>
            </a: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acronym : Assessing study bias</a:t>
            </a:r>
            <a:endParaRPr kumimoji="0" lang="en-US" sz="26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726948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AU" sz="6120" dirty="0" err="1"/>
              <a:t>R</a:t>
            </a:r>
            <a:r>
              <a:rPr lang="en-AU" dirty="0" err="1"/>
              <a:t>AMMbo</a:t>
            </a:r>
            <a:r>
              <a:rPr lang="en-AU" dirty="0"/>
              <a:t> : Recruitment</a:t>
            </a:r>
            <a:endParaRPr lang="en-A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61" name="Text Box 10"/>
          <p:cNvSpPr txBox="1">
            <a:spLocks noChangeArrowheads="1"/>
          </p:cNvSpPr>
          <p:nvPr/>
        </p:nvSpPr>
        <p:spPr bwMode="auto">
          <a:xfrm>
            <a:off x="3764281" y="1858965"/>
            <a:ext cx="371620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62" name="Text Box 22"/>
          <p:cNvSpPr txBox="1">
            <a:spLocks noChangeArrowheads="1"/>
          </p:cNvSpPr>
          <p:nvPr/>
        </p:nvSpPr>
        <p:spPr bwMode="auto">
          <a:xfrm>
            <a:off x="685800" y="1285861"/>
            <a:ext cx="9250680" cy="35950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Study setting &amp; eligibility criteria well described ?  </a:t>
            </a:r>
            <a:r>
              <a:rPr kumimoji="0" lang="en-AU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</a:t>
            </a:r>
            <a:endParaRPr kumimoji="0" lang="en-AU" sz="228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Participants  representative  of  eligible ?</a:t>
            </a:r>
            <a:r>
              <a:rPr kumimoji="0" lang="en-AU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Yes</a:t>
            </a:r>
            <a:endParaRPr kumimoji="0" lang="en-AU" sz="228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Randomization  process described adequately ? </a:t>
            </a:r>
            <a:r>
              <a:rPr kumimoji="0" lang="en-AU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  <a:endParaRPr kumimoji="0" lang="en-AU" sz="228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1027"/>
          <p:cNvSpPr>
            <a:spLocks noChangeShapeType="1"/>
          </p:cNvSpPr>
          <p:nvPr/>
        </p:nvSpPr>
        <p:spPr bwMode="auto">
          <a:xfrm rot="-5400000" flipH="1" flipV="1">
            <a:off x="4483579" y="6343651"/>
            <a:ext cx="701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299" name="Oval 1028"/>
          <p:cNvSpPr>
            <a:spLocks noChangeArrowheads="1"/>
          </p:cNvSpPr>
          <p:nvPr/>
        </p:nvSpPr>
        <p:spPr bwMode="auto">
          <a:xfrm>
            <a:off x="5204462" y="3865565"/>
            <a:ext cx="1534477" cy="1544638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00" name="Rectangle 1029"/>
          <p:cNvSpPr>
            <a:spLocks noChangeArrowheads="1"/>
          </p:cNvSpPr>
          <p:nvPr/>
        </p:nvSpPr>
        <p:spPr bwMode="auto">
          <a:xfrm>
            <a:off x="5393056" y="5572127"/>
            <a:ext cx="1167289" cy="1133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01" name="Line 1030"/>
          <p:cNvSpPr>
            <a:spLocks noChangeShapeType="1"/>
          </p:cNvSpPr>
          <p:nvPr/>
        </p:nvSpPr>
        <p:spPr bwMode="auto">
          <a:xfrm>
            <a:off x="5977415" y="3886200"/>
            <a:ext cx="0" cy="27701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02" name="Line 1031"/>
          <p:cNvSpPr>
            <a:spLocks noChangeShapeType="1"/>
          </p:cNvSpPr>
          <p:nvPr/>
        </p:nvSpPr>
        <p:spPr bwMode="black">
          <a:xfrm>
            <a:off x="5408772" y="6138863"/>
            <a:ext cx="1137286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85588" tIns="42794" rIns="85588" bIns="42794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03" name="Line 1032"/>
          <p:cNvSpPr>
            <a:spLocks noChangeShapeType="1"/>
          </p:cNvSpPr>
          <p:nvPr/>
        </p:nvSpPr>
        <p:spPr bwMode="auto">
          <a:xfrm rot="10800000" flipH="1">
            <a:off x="4671536" y="6167438"/>
            <a:ext cx="65008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05" name="Text Box 1034"/>
          <p:cNvSpPr txBox="1">
            <a:spLocks noChangeArrowheads="1"/>
          </p:cNvSpPr>
          <p:nvPr/>
        </p:nvSpPr>
        <p:spPr bwMode="auto">
          <a:xfrm>
            <a:off x="5751673" y="5848352"/>
            <a:ext cx="427726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06" name="Text Box 1035"/>
          <p:cNvSpPr txBox="1">
            <a:spLocks noChangeArrowheads="1"/>
          </p:cNvSpPr>
          <p:nvPr/>
        </p:nvSpPr>
        <p:spPr bwMode="auto">
          <a:xfrm>
            <a:off x="4940143" y="6278565"/>
            <a:ext cx="360399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07" name="AutoShape 1037"/>
          <p:cNvSpPr>
            <a:spLocks noChangeArrowheads="1"/>
          </p:cNvSpPr>
          <p:nvPr/>
        </p:nvSpPr>
        <p:spPr bwMode="auto">
          <a:xfrm rot="10800000">
            <a:off x="5191602" y="1046164"/>
            <a:ext cx="1571626" cy="1052512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08" name="Text Box 1038"/>
          <p:cNvSpPr txBox="1">
            <a:spLocks noChangeArrowheads="1"/>
          </p:cNvSpPr>
          <p:nvPr/>
        </p:nvSpPr>
        <p:spPr bwMode="auto">
          <a:xfrm>
            <a:off x="5487780" y="1215451"/>
            <a:ext cx="759547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267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09" name="Line 1040"/>
          <p:cNvSpPr>
            <a:spLocks noChangeShapeType="1"/>
          </p:cNvSpPr>
          <p:nvPr/>
        </p:nvSpPr>
        <p:spPr bwMode="auto">
          <a:xfrm flipH="1">
            <a:off x="5740242" y="2189164"/>
            <a:ext cx="20574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10" name="Line 1041"/>
          <p:cNvSpPr>
            <a:spLocks noChangeShapeType="1"/>
          </p:cNvSpPr>
          <p:nvPr/>
        </p:nvSpPr>
        <p:spPr bwMode="auto">
          <a:xfrm>
            <a:off x="6014562" y="2189164"/>
            <a:ext cx="20574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11" name="Text Box 1042"/>
          <p:cNvSpPr txBox="1">
            <a:spLocks noChangeArrowheads="1"/>
          </p:cNvSpPr>
          <p:nvPr/>
        </p:nvSpPr>
        <p:spPr bwMode="auto">
          <a:xfrm>
            <a:off x="2392680" y="2967039"/>
            <a:ext cx="7612380" cy="3818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9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SYSTEMIC REVIEW AND META ANALYSIS</a:t>
            </a:r>
            <a:endParaRPr kumimoji="0" lang="en-AU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5520" y="304800"/>
            <a:ext cx="774954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 err="1"/>
              <a:t>R</a:t>
            </a:r>
            <a:r>
              <a:rPr lang="en-AU" sz="6120" dirty="0" err="1"/>
              <a:t>A</a:t>
            </a:r>
            <a:r>
              <a:rPr lang="en-AU" dirty="0" err="1"/>
              <a:t>MMbo</a:t>
            </a:r>
            <a:r>
              <a:rPr lang="en-AU" dirty="0"/>
              <a:t>: A is for Allocation</a:t>
            </a:r>
            <a:endParaRPr lang="en-A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76200"/>
            <a:ext cx="521208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AU" dirty="0" err="1"/>
              <a:t>RA</a:t>
            </a:r>
            <a:r>
              <a:rPr lang="en-AU" sz="6120" dirty="0" err="1"/>
              <a:t>M</a:t>
            </a:r>
            <a:r>
              <a:rPr lang="en-AU" dirty="0" err="1"/>
              <a:t>Mbo</a:t>
            </a:r>
            <a:endParaRPr lang="en-A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 rot="-5400000" flipH="1" flipV="1">
            <a:off x="517049" y="3690144"/>
            <a:ext cx="3722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2667000" y="1828800"/>
            <a:ext cx="1658779" cy="2286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937036" y="4429126"/>
            <a:ext cx="1167288" cy="1133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521393" y="1828800"/>
            <a:ext cx="0" cy="3684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black">
          <a:xfrm>
            <a:off x="2952750" y="4995863"/>
            <a:ext cx="1137286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85588" tIns="42794" rIns="85588" bIns="42794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rot="10800000" flipH="1">
            <a:off x="2215517" y="5024438"/>
            <a:ext cx="6500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804160" y="2743200"/>
            <a:ext cx="1440180" cy="3818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9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endParaRPr kumimoji="0" lang="en-AU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295651" y="4705352"/>
            <a:ext cx="427726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484121" y="5135565"/>
            <a:ext cx="360399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273040" y="990601"/>
            <a:ext cx="4732020" cy="1083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</a:t>
            </a:r>
            <a:r>
              <a:rPr kumimoji="0" lang="en-AU" sz="21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 </a:t>
            </a:r>
            <a:r>
              <a:rPr kumimoji="0" lang="en-AU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most participants remain in allocated groups  ?  </a:t>
            </a:r>
            <a:r>
              <a:rPr kumimoji="0" lang="en-AU" sz="21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  <a:endParaRPr kumimoji="0" lang="en-AU" sz="216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 rot="10800000">
            <a:off x="2735580" y="304801"/>
            <a:ext cx="1571626" cy="10525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368517" y="473077"/>
            <a:ext cx="371620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724400" y="2704804"/>
            <a:ext cx="5829300" cy="4075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Participants &amp;/or investigators blind to exposure               Yes.</a:t>
            </a: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(and comparison exposure)?                              </a:t>
            </a: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 high &amp; similar in both group?                              Yes</a:t>
            </a: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Completeness of follow-up high &amp; similar in both group?</a:t>
            </a: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    </a:t>
            </a: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76200"/>
            <a:ext cx="521208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AU" dirty="0" err="1"/>
              <a:t>RAM</a:t>
            </a:r>
            <a:r>
              <a:rPr lang="en-AU" sz="6120" dirty="0" err="1"/>
              <a:t>Mbo</a:t>
            </a:r>
            <a:endParaRPr lang="en-A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 rot="-5400000" flipH="1" flipV="1">
            <a:off x="1804829" y="4985544"/>
            <a:ext cx="1284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6" name="Line 6"/>
          <p:cNvSpPr>
            <a:spLocks noChangeShapeType="1"/>
          </p:cNvSpPr>
          <p:nvPr/>
        </p:nvSpPr>
        <p:spPr bwMode="auto">
          <a:xfrm>
            <a:off x="3741420" y="19812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7" name="Line 8"/>
          <p:cNvSpPr>
            <a:spLocks noChangeShapeType="1"/>
          </p:cNvSpPr>
          <p:nvPr/>
        </p:nvSpPr>
        <p:spPr bwMode="auto">
          <a:xfrm rot="10800000" flipH="1">
            <a:off x="2049782" y="5176838"/>
            <a:ext cx="6500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3035618" y="2514600"/>
            <a:ext cx="1246347" cy="4926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    CG</a:t>
            </a:r>
            <a:endParaRPr kumimoji="0" lang="en-AU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9" name="Rectangle 5"/>
          <p:cNvSpPr>
            <a:spLocks noChangeAspect="1" noChangeArrowheads="1"/>
          </p:cNvSpPr>
          <p:nvPr/>
        </p:nvSpPr>
        <p:spPr bwMode="auto">
          <a:xfrm>
            <a:off x="2967040" y="4581527"/>
            <a:ext cx="1547336" cy="15017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00" name="Line 7"/>
          <p:cNvSpPr>
            <a:spLocks noChangeAspect="1" noChangeShapeType="1"/>
          </p:cNvSpPr>
          <p:nvPr/>
        </p:nvSpPr>
        <p:spPr bwMode="black">
          <a:xfrm>
            <a:off x="2987041" y="5332415"/>
            <a:ext cx="1507332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85588" tIns="42794" rIns="85588" bIns="42794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01" name="Text Box 10"/>
          <p:cNvSpPr txBox="1">
            <a:spLocks noChangeAspect="1" noChangeArrowheads="1"/>
          </p:cNvSpPr>
          <p:nvPr/>
        </p:nvSpPr>
        <p:spPr bwMode="auto">
          <a:xfrm>
            <a:off x="3479961" y="4981576"/>
            <a:ext cx="488640" cy="658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7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n-AU" sz="37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2209801" y="5668965"/>
            <a:ext cx="360399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5273040" y="1676402"/>
            <a:ext cx="4732020" cy="788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 </a:t>
            </a:r>
            <a:r>
              <a:rPr kumimoji="0" lang="en-AU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  <a:r>
              <a:rPr kumimoji="0" lang="en-US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</a:t>
            </a: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blind </a:t>
            </a:r>
            <a:r>
              <a:rPr kumimoji="0" lang="en-AU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r>
              <a:rPr kumimoji="0" lang="en-AU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</a:t>
            </a:r>
            <a:r>
              <a:rPr kumimoji="0" lang="en-AU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04" name="AutoShape 13"/>
          <p:cNvSpPr>
            <a:spLocks noChangeArrowheads="1"/>
          </p:cNvSpPr>
          <p:nvPr/>
        </p:nvSpPr>
        <p:spPr bwMode="auto">
          <a:xfrm rot="10800000">
            <a:off x="2972753" y="457201"/>
            <a:ext cx="1571626" cy="10525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3552825" y="625477"/>
            <a:ext cx="371620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4930140" y="3276602"/>
            <a:ext cx="4732020" cy="20808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 measurements were Objective</a:t>
            </a: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Authors reviewed all results </a:t>
            </a: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216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07" name="Oval 16"/>
          <p:cNvSpPr>
            <a:spLocks noChangeArrowheads="1"/>
          </p:cNvSpPr>
          <p:nvPr/>
        </p:nvSpPr>
        <p:spPr bwMode="auto">
          <a:xfrm>
            <a:off x="2928464" y="1981200"/>
            <a:ext cx="1658778" cy="16700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4"/>
          <p:cNvSpPr>
            <a:spLocks noChangeArrowheads="1"/>
          </p:cNvSpPr>
          <p:nvPr/>
        </p:nvSpPr>
        <p:spPr bwMode="auto">
          <a:xfrm>
            <a:off x="5450205" y="2971801"/>
            <a:ext cx="1321595" cy="13303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5527358" y="4935539"/>
            <a:ext cx="1167289" cy="11334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6111716" y="3062289"/>
            <a:ext cx="0" cy="2957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 rot="10800000">
            <a:off x="5341620" y="1143001"/>
            <a:ext cx="1571626" cy="10525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85588" tIns="42794" rIns="85588" bIns="42794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black">
          <a:xfrm>
            <a:off x="5543073" y="5502275"/>
            <a:ext cx="1137286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85588" tIns="42794" rIns="85588" bIns="42794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 rot="10800000" flipH="1">
            <a:off x="4244342" y="5356225"/>
            <a:ext cx="6500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5953125" y="1247777"/>
            <a:ext cx="371620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5571650" y="3328990"/>
            <a:ext cx="911832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   C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5885976" y="5211765"/>
            <a:ext cx="427726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4512945" y="5467352"/>
            <a:ext cx="360399" cy="548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6963604" y="2195515"/>
            <a:ext cx="2880360" cy="788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AU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llocation : Adequate 	</a:t>
            </a: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6987540" y="3352801"/>
            <a:ext cx="3657071" cy="1139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AU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aintenance: High Retention</a:t>
            </a: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55" name="Text Box 18"/>
          <p:cNvSpPr txBox="1">
            <a:spLocks noChangeArrowheads="1"/>
          </p:cNvSpPr>
          <p:nvPr/>
        </p:nvSpPr>
        <p:spPr bwMode="auto">
          <a:xfrm>
            <a:off x="6918961" y="5056384"/>
            <a:ext cx="4578306" cy="788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AU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easurement : Right Statistical tools</a:t>
            </a: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(of outcomes)</a:t>
            </a:r>
            <a:endParaRPr kumimoji="0" lang="en-AU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6120" y="496429"/>
            <a:ext cx="3154680" cy="788154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ecruitment </a:t>
            </a:r>
            <a:endParaRPr kumimoji="0" lang="en-US" sz="22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Bias: No  bias </a:t>
            </a:r>
            <a:endParaRPr kumimoji="0" lang="en-US" sz="228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8" y="365125"/>
            <a:ext cx="11146972" cy="1325563"/>
          </a:xfrm>
        </p:spPr>
        <p:txBody>
          <a:bodyPr>
            <a:normAutofit/>
          </a:bodyPr>
          <a:lstStyle/>
          <a:p>
            <a:r>
              <a:rPr lang="en-US" sz="4320" b="1" dirty="0">
                <a:latin typeface="Arial" panose="020B0604020202020204" pitchFamily="34" charset="0"/>
                <a:cs typeface="Arial" panose="020B0604020202020204" pitchFamily="34" charset="0"/>
              </a:rPr>
              <a:t>   Limitations</a:t>
            </a:r>
            <a:endParaRPr lang="en-US" sz="432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049"/>
            <a:ext cx="10515600" cy="52401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880" dirty="0"/>
          </a:p>
          <a:p>
            <a:r>
              <a:rPr lang="en-US" sz="3400" dirty="0"/>
              <a:t>Studies were funded by the pharmaceutical companies</a:t>
            </a:r>
            <a:endParaRPr lang="en-US" sz="3400" dirty="0"/>
          </a:p>
          <a:p>
            <a:endParaRPr lang="en-US" sz="3400" dirty="0"/>
          </a:p>
          <a:p>
            <a:r>
              <a:rPr lang="en-US" sz="3400" dirty="0"/>
              <a:t>Number of studies qualified for </a:t>
            </a:r>
            <a:r>
              <a:rPr lang="en-US" sz="3400" dirty="0" err="1"/>
              <a:t>metaanalysis</a:t>
            </a:r>
            <a:r>
              <a:rPr lang="en-US" sz="3400" dirty="0"/>
              <a:t> – </a:t>
            </a:r>
            <a:r>
              <a:rPr lang="en-US" sz="3400" b="1" dirty="0"/>
              <a:t>Four</a:t>
            </a:r>
            <a:endParaRPr lang="en-US" sz="3400" b="1" dirty="0"/>
          </a:p>
          <a:p>
            <a:pPr marL="0" indent="0">
              <a:buNone/>
            </a:pPr>
            <a:endParaRPr lang="en-US" sz="3400" b="1" dirty="0"/>
          </a:p>
          <a:p>
            <a:r>
              <a:rPr lang="en-US" sz="3400" b="1" dirty="0"/>
              <a:t> </a:t>
            </a:r>
            <a:r>
              <a:rPr lang="en-US" sz="3400" dirty="0"/>
              <a:t>Studies selected were of only short time frame , long term studies are required.</a:t>
            </a:r>
            <a:endParaRPr lang="en-US" sz="3400" b="1" dirty="0"/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Only effect on one part of world population is studied</a:t>
            </a:r>
            <a:endParaRPr lang="en-US" sz="3400" dirty="0"/>
          </a:p>
          <a:p>
            <a:endParaRPr lang="en-US" sz="3400" dirty="0"/>
          </a:p>
          <a:p>
            <a:r>
              <a:rPr lang="en-US" sz="3400" dirty="0"/>
              <a:t>One of the study involved have moderate risk of bias</a:t>
            </a: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Results are statistically insignificant 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 </a:t>
            </a:r>
            <a:endParaRPr lang="en-US" sz="3400" dirty="0"/>
          </a:p>
          <a:p>
            <a:r>
              <a:rPr lang="en-US" sz="3400" dirty="0"/>
              <a:t>More RCTs  required to compare the efficacy and safety of </a:t>
            </a:r>
            <a:r>
              <a:rPr lang="en-US" sz="3400" dirty="0" err="1"/>
              <a:t>lobiglitazone</a:t>
            </a:r>
            <a:r>
              <a:rPr lang="en-US" sz="3400" dirty="0"/>
              <a:t> with pioglitazone </a:t>
            </a:r>
            <a:endParaRPr lang="en-US" sz="3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 RCTs were evaluated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 Abstract reviewing was done independently by three reviewers</a:t>
            </a:r>
            <a:endParaRPr lang="en-IN" dirty="0"/>
          </a:p>
          <a:p>
            <a:endParaRPr lang="en-IN" dirty="0"/>
          </a:p>
          <a:p>
            <a:r>
              <a:rPr lang="en-IN" dirty="0"/>
              <a:t> No assumptions and simplifications</a:t>
            </a:r>
            <a:endParaRPr lang="en-IN" dirty="0"/>
          </a:p>
          <a:p>
            <a:endParaRPr lang="en-IN" dirty="0"/>
          </a:p>
          <a:p>
            <a:r>
              <a:rPr lang="en-IN" dirty="0"/>
              <a:t>  Random effect model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27886"/>
            <a:ext cx="10456817" cy="1157974"/>
          </a:xfrm>
        </p:spPr>
        <p:txBody>
          <a:bodyPr>
            <a:normAutofit/>
          </a:bodyPr>
          <a:lstStyle/>
          <a:p>
            <a:r>
              <a:rPr lang="en-US" sz="432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432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285860"/>
            <a:ext cx="10167022" cy="5572140"/>
          </a:xfrm>
        </p:spPr>
        <p:txBody>
          <a:bodyPr>
            <a:noAutofit/>
          </a:bodyPr>
          <a:lstStyle/>
          <a:p>
            <a:r>
              <a:rPr lang="en-US" sz="2880" dirty="0"/>
              <a:t>Thiazolidinediones can be used in type 2 DM in patients with Insulin resistance </a:t>
            </a:r>
            <a:endParaRPr lang="en-US" sz="2880" dirty="0"/>
          </a:p>
          <a:p>
            <a:r>
              <a:rPr lang="en-US" sz="2880" dirty="0"/>
              <a:t>In patients with type 2 DM – Improve both glycemic control and dyslipidemia</a:t>
            </a:r>
            <a:endParaRPr lang="en-US" sz="2880" dirty="0"/>
          </a:p>
          <a:p>
            <a:r>
              <a:rPr lang="en-US" sz="2880" dirty="0" err="1"/>
              <a:t>Lobeglitazone</a:t>
            </a:r>
            <a:r>
              <a:rPr lang="en-US" sz="2880" dirty="0"/>
              <a:t> – To prevent cardiovascular risk in DM</a:t>
            </a:r>
            <a:endParaRPr lang="en-US" sz="2880" dirty="0"/>
          </a:p>
          <a:p>
            <a:r>
              <a:rPr lang="en-US" sz="2880" dirty="0" err="1"/>
              <a:t>Lobeglitazone</a:t>
            </a:r>
            <a:r>
              <a:rPr lang="en-US" sz="2880" dirty="0"/>
              <a:t> can be used in patients with renal insufficiency</a:t>
            </a:r>
            <a:endParaRPr lang="en-US" sz="2880" dirty="0"/>
          </a:p>
          <a:p>
            <a:r>
              <a:rPr lang="en-US" sz="2880" dirty="0"/>
              <a:t>Risk of hypoglycemia - Significantly low and no risk of increased risk of edema </a:t>
            </a:r>
            <a:endParaRPr lang="en-US" sz="2880" dirty="0"/>
          </a:p>
          <a:p>
            <a:r>
              <a:rPr lang="en-US" sz="2880" dirty="0" err="1"/>
              <a:t>Lobeglitazone</a:t>
            </a:r>
            <a:r>
              <a:rPr lang="en-US" sz="2880" dirty="0"/>
              <a:t> -  New alternative and safer pharmacological approach to treat type 2 DM</a:t>
            </a:r>
            <a:endParaRPr lang="en-US" sz="28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Systematic review and meta analysis was conducted to evaluate the efficacy and safety of </a:t>
            </a:r>
            <a:r>
              <a:rPr lang="en-IN" dirty="0" err="1"/>
              <a:t>lobeglitazone</a:t>
            </a:r>
            <a:r>
              <a:rPr lang="en-IN" dirty="0"/>
              <a:t> as compared to the standard of care (SOC) in patients with type 2 Diabetes Mellitus 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Search Strategy and selection criteria – 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Age &gt; 18 y, both genders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Type 2 DM patients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Databases – Relevant RCTs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Full text articles were considered , studies published till 31 October 2022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Pooled mean differences and odds ratios were calculated using random –effects models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Age &lt; 18 y </a:t>
            </a:r>
            <a:endParaRPr lang="en-IN" dirty="0"/>
          </a:p>
          <a:p>
            <a:r>
              <a:rPr lang="en-IN" dirty="0"/>
              <a:t>Single arm interventional trials </a:t>
            </a:r>
            <a:endParaRPr lang="en-IN" dirty="0"/>
          </a:p>
          <a:p>
            <a:r>
              <a:rPr lang="en-IN" dirty="0"/>
              <a:t>Trials included </a:t>
            </a:r>
            <a:r>
              <a:rPr lang="en-IN" dirty="0" err="1"/>
              <a:t>Lobeglitazone</a:t>
            </a:r>
            <a:r>
              <a:rPr lang="en-IN" dirty="0"/>
              <a:t> in both treatment arms</a:t>
            </a:r>
            <a:endParaRPr lang="en-IN" dirty="0"/>
          </a:p>
          <a:p>
            <a:r>
              <a:rPr lang="en-IN" dirty="0"/>
              <a:t> Conference proceedings, review articles ,commentaries 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Primary Outcome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0998"/>
          </a:xfrm>
        </p:spPr>
        <p:txBody>
          <a:bodyPr>
            <a:normAutofit fontScale="77500" lnSpcReduction="20000"/>
          </a:bodyPr>
          <a:lstStyle/>
          <a:p>
            <a:r>
              <a:rPr lang="en-IN" sz="3400" dirty="0"/>
              <a:t>Comparison of glycated </a:t>
            </a:r>
            <a:r>
              <a:rPr lang="en-IN" sz="3400" dirty="0" err="1"/>
              <a:t>hemoglobin</a:t>
            </a:r>
            <a:r>
              <a:rPr lang="en-IN" sz="3400" dirty="0"/>
              <a:t> level (HbA1C) after 24 weeks of treatment between the two groups.</a:t>
            </a:r>
            <a:endParaRPr lang="en-IN" sz="3400" dirty="0"/>
          </a:p>
          <a:p>
            <a:endParaRPr lang="en-IN" sz="3400" dirty="0"/>
          </a:p>
          <a:p>
            <a:pPr marL="0" indent="0">
              <a:buNone/>
            </a:pPr>
            <a:r>
              <a:rPr lang="en-IN" sz="5700" b="1" dirty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en-IN" sz="7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5700" b="1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IN" sz="5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/>
              <a:t>Comparison of following in both arms at the end of 24 weeks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Blood glucose ( fasting and post prandial) level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Serum Lipid profile ( total cholesterol, LDL cholesterol, HDL cholesterol , triglyceride , Apo B, Apo A1 , adiponectin levels)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Body weight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Homeostatic model assessment (HOMA)- insulin resistance 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HOMA beta 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Adverse events – Drug Related, </a:t>
            </a:r>
            <a:r>
              <a:rPr lang="en-IN" dirty="0" err="1"/>
              <a:t>Hypoglycemia</a:t>
            </a:r>
            <a:r>
              <a:rPr lang="en-IN" dirty="0"/>
              <a:t> and </a:t>
            </a:r>
            <a:r>
              <a:rPr lang="en-IN" dirty="0" err="1"/>
              <a:t>Edema</a:t>
            </a:r>
            <a:endParaRPr lang="en-IN" dirty="0"/>
          </a:p>
          <a:p>
            <a:pPr marL="0" indent="0">
              <a:buNone/>
            </a:pPr>
            <a:endParaRPr lang="en-IN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3215" y="365125"/>
            <a:ext cx="9086127" cy="6127750"/>
          </a:xfrm>
        </p:spPr>
      </p:pic>
      <p:sp>
        <p:nvSpPr>
          <p:cNvPr id="6" name="Rectangle 5"/>
          <p:cNvSpPr/>
          <p:nvPr/>
        </p:nvSpPr>
        <p:spPr>
          <a:xfrm>
            <a:off x="3483429" y="6492875"/>
            <a:ext cx="5192485" cy="365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STUDY FLOW CHART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Abstract reviewing  and Data extraction –Independently by three authors</a:t>
            </a:r>
            <a:endParaRPr lang="en-IN" dirty="0"/>
          </a:p>
          <a:p>
            <a:r>
              <a:rPr lang="en-IN" dirty="0"/>
              <a:t> Pre formatted data extraction spreadsheet</a:t>
            </a:r>
            <a:endParaRPr lang="en-IN" dirty="0"/>
          </a:p>
          <a:p>
            <a:r>
              <a:rPr lang="en-IN" dirty="0"/>
              <a:t> Random effect model</a:t>
            </a:r>
            <a:endParaRPr lang="en-IN" dirty="0"/>
          </a:p>
          <a:p>
            <a:r>
              <a:rPr lang="en-IN" dirty="0"/>
              <a:t> Heterogeneity </a:t>
            </a:r>
            <a:r>
              <a:rPr lang="en-IN" dirty="0" err="1"/>
              <a:t>analyzed</a:t>
            </a:r>
            <a:r>
              <a:rPr lang="en-IN" dirty="0"/>
              <a:t> – Chi square test</a:t>
            </a:r>
            <a:r>
              <a:rPr lang="en-IN" dirty="0">
                <a:latin typeface="Chiller" panose="04020404031007020602" pitchFamily="82" charset="0"/>
              </a:rPr>
              <a:t>  </a:t>
            </a:r>
            <a:r>
              <a:rPr lang="en-IN" dirty="0"/>
              <a:t> with 1 freedom</a:t>
            </a:r>
            <a:endParaRPr lang="en-IN" dirty="0"/>
          </a:p>
          <a:p>
            <a:r>
              <a:rPr lang="en-IN" dirty="0"/>
              <a:t> Alpha error – 5%</a:t>
            </a:r>
            <a:endParaRPr lang="en-IN" dirty="0"/>
          </a:p>
          <a:p>
            <a:r>
              <a:rPr lang="en-IN" dirty="0"/>
              <a:t> Funnel Plots – To assess the potential existence of small study effects and publication bias</a:t>
            </a:r>
            <a:endParaRPr lang="en-IN" dirty="0"/>
          </a:p>
          <a:p>
            <a:r>
              <a:rPr lang="en-IN" dirty="0"/>
              <a:t> GRADE approach – Assess the quality of generated evidence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195942" y="598713"/>
          <a:ext cx="11644630" cy="5393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80"/>
                <a:gridCol w="954769"/>
                <a:gridCol w="804775"/>
                <a:gridCol w="1146086"/>
                <a:gridCol w="1146086"/>
                <a:gridCol w="1552852"/>
                <a:gridCol w="1472149"/>
                <a:gridCol w="998281"/>
                <a:gridCol w="675224"/>
                <a:gridCol w="1051114"/>
                <a:gridCol w="1051114"/>
              </a:tblGrid>
              <a:tr h="1245094"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 ,YEAR, COUNTRY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(MALE:FEMALE)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HBA1C LEVEL AT BASELINE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INCLUSION  CRITERIA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EXCLUSION CRITERIA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OUTCOMES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INTERVENTIONAL DRUG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CONCOMITANT  MEDICATIONS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COMPARATOR</a:t>
                      </a:r>
                      <a:endParaRPr lang="en-IN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96894">
                <a:tc>
                  <a:txBody>
                    <a:bodyPr/>
                    <a:lstStyle/>
                    <a:p>
                      <a:r>
                        <a:rPr lang="en-IN" sz="10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Jin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al.,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Korea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56.31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9.07,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SOC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57.49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9.59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25.70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3.51,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SOC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25.20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3.08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253 (118:145)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7.93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0.75,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SOC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7.96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0.70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Adults patients with inadequately controlled T2DM [HbA1c level, 7-10% and fasting C-peptide level, &gt;1 ng/ml despite a stable dose of</a:t>
                      </a:r>
                      <a:endParaRPr lang="en-US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metformin (≥1000 mg/day)]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1 DM or a secondary form of DM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Change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in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HbA1c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level at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week 24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Lobeglitazone</a:t>
                      </a:r>
                      <a:endParaRPr kumimoji="0" lang="en-IN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(0.5 mg/day)</a:t>
                      </a:r>
                      <a:endParaRPr kumimoji="0" lang="en-IN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24 weeks</a:t>
                      </a:r>
                      <a:endParaRPr kumimoji="0" lang="en-IN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Metformin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(</a:t>
                      </a: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1000 mg/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day)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Pioglitazone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(15 mg/day) for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24 weeks</a:t>
                      </a:r>
                      <a:endParaRPr lang="en-IN" sz="1050" dirty="0"/>
                    </a:p>
                  </a:txBody>
                  <a:tcPr/>
                </a:tc>
              </a:tr>
              <a:tr h="2751558">
                <a:tc>
                  <a:txBody>
                    <a:bodyPr/>
                    <a:lstStyle/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al.,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Korea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56.36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69.28,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SOC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54.72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69.70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25.25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62.75,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SOC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25.11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62.24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173 (98:75)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7.85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0.89,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SOC arm: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8.05 </a:t>
                      </a:r>
                      <a:r>
                        <a:rPr lang="en-IN" sz="1050" b="0" i="0" u="none" strike="noStrike" baseline="0" dirty="0">
                          <a:latin typeface="AdvOTb0c9bf5d"/>
                        </a:rPr>
                        <a:t>± </a:t>
                      </a:r>
                      <a:r>
                        <a:rPr lang="en-IN" sz="1050" b="0" i="0" u="none" strike="noStrike" baseline="0" dirty="0">
                          <a:latin typeface="AdvOT863180fb"/>
                        </a:rPr>
                        <a:t>0.9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Adults patients with inadequately controlled T2DM (HbA1c level, 6.5-9% if OHAs were stopped &lt;3 months ago or HbA1c level, 7-10% if OHAs were stopped </a:t>
                      </a: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months ago; BMI, 21</a:t>
                      </a:r>
                      <a:endParaRPr lang="en-US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-40 kg/m2; and fasting serum C-peptide level,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&gt;1 ng/mL)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Fasting plasma glucose level, &gt;250 mg/</a:t>
                      </a:r>
                      <a:endParaRPr lang="en-US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dL; triglyceride level, &gt;500 mg/dL;</a:t>
                      </a:r>
                      <a:endParaRPr lang="en-US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 with insulin or</a:t>
                      </a:r>
                      <a:endParaRPr lang="en-IN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thiazolidinedione within 60 days; or the</a:t>
                      </a:r>
                      <a:endParaRPr lang="en-US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presence of serious chronic diseases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Change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in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HbA1c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level at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week 24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Lobeglitazone</a:t>
                      </a:r>
                      <a:endParaRPr kumimoji="0" lang="en-IN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(0.5 mg/day)</a:t>
                      </a:r>
                      <a:endParaRPr kumimoji="0" lang="en-IN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24 weeks</a:t>
                      </a:r>
                      <a:endParaRPr kumimoji="0" lang="en-IN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Diet and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lifestyle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 err="1">
                          <a:latin typeface="AdvOT863180fb"/>
                        </a:rPr>
                        <a:t>counseling</a:t>
                      </a:r>
                      <a:endParaRPr lang="en-IN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Matching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placebo for 24</a:t>
                      </a:r>
                      <a:endParaRPr lang="en-IN" sz="1050" b="0" i="0" u="none" strike="noStrike" baseline="0" dirty="0">
                        <a:latin typeface="AdvOT863180fb"/>
                      </a:endParaRPr>
                    </a:p>
                    <a:p>
                      <a:pPr algn="l"/>
                      <a:r>
                        <a:rPr lang="en-IN" sz="1050" b="0" i="0" u="none" strike="noStrike" baseline="0" dirty="0">
                          <a:latin typeface="AdvOT863180fb"/>
                        </a:rPr>
                        <a:t>weeks</a:t>
                      </a:r>
                      <a:endParaRPr lang="en-IN" sz="105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9519</Words>
  <Application>WPS Presentation</Application>
  <PresentationFormat>Widescreen</PresentationFormat>
  <Paragraphs>543</Paragraphs>
  <Slides>29</Slides>
  <Notes>7</Notes>
  <HiddenSlides>1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Chiller</vt:lpstr>
      <vt:lpstr>Gabriola</vt:lpstr>
      <vt:lpstr>AdvOT863180fb</vt:lpstr>
      <vt:lpstr>Segoe Print</vt:lpstr>
      <vt:lpstr>AdvOTb0c9bf5d</vt:lpstr>
      <vt:lpstr>AdvPS44A44B</vt:lpstr>
      <vt:lpstr>Calibri</vt:lpstr>
      <vt:lpstr>Helvetica Neue</vt:lpstr>
      <vt:lpstr>MS PGothic</vt:lpstr>
      <vt:lpstr>Office Theme</vt:lpstr>
      <vt:lpstr>JOURNAL CLUB</vt:lpstr>
      <vt:lpstr> Efficacy and safety of Lobeglitazone, a new Thiazolidinedione , as compared to the standard of care in type 2 diabetes mellitus : A systematic review and meta analysis</vt:lpstr>
      <vt:lpstr>Aim</vt:lpstr>
      <vt:lpstr>Methods</vt:lpstr>
      <vt:lpstr>Exclusion Criteria</vt:lpstr>
      <vt:lpstr>Primary Outcome</vt:lpstr>
      <vt:lpstr>PowerPoint 演示文稿</vt:lpstr>
      <vt:lpstr>Data Analysis</vt:lpstr>
      <vt:lpstr>PowerPoint 演示文稿</vt:lpstr>
      <vt:lpstr>PowerPoint 演示文稿</vt:lpstr>
      <vt:lpstr>Results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RESEARCH QUESTION </vt:lpstr>
      <vt:lpstr>PowerPoint 演示文稿</vt:lpstr>
      <vt:lpstr>GATE framework of assessment: PECOT </vt:lpstr>
      <vt:lpstr>PowerPoint 演示文稿</vt:lpstr>
      <vt:lpstr>PowerPoint 演示文稿</vt:lpstr>
      <vt:lpstr>RAMMbo : Recruitment</vt:lpstr>
      <vt:lpstr>RAMMbo: A is for Allocation</vt:lpstr>
      <vt:lpstr>RAMMbo</vt:lpstr>
      <vt:lpstr>RAMMbo</vt:lpstr>
      <vt:lpstr>PowerPoint 演示文稿</vt:lpstr>
      <vt:lpstr>   Limitations</vt:lpstr>
      <vt:lpstr>Strength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Gaurav Yadav</dc:creator>
  <cp:lastModifiedBy>Dr. Prince Manchanda</cp:lastModifiedBy>
  <cp:revision>5</cp:revision>
  <dcterms:created xsi:type="dcterms:W3CDTF">2023-05-07T07:36:00Z</dcterms:created>
  <dcterms:modified xsi:type="dcterms:W3CDTF">2023-08-21T07:02:07Z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14AAD85D9782408DA99DD342DC71CDCF</vt:lpwstr>
  </property>
  <property fmtid="{D5CDD505-2E9C-101B-9397-08002B2CF9AE}" pid="3" name="KSOProductBuildVer">
    <vt:lpwstr>1033-11.2.0.11537</vt:lpwstr>
  </property>
</Properties>
</file>