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305" r:id="rId16"/>
    <p:sldId id="306" r:id="rId17"/>
    <p:sldId id="283" r:id="rId18"/>
    <p:sldId id="284" r:id="rId19"/>
    <p:sldId id="285" r:id="rId20"/>
    <p:sldId id="307" r:id="rId21"/>
    <p:sldId id="287" r:id="rId22"/>
    <p:sldId id="308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74EC-0E6B-4429-BCF8-CF8EFA2782B7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B86-6593-4AA3-BA48-C9AC92CD5FBB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50634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Various Trials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269" y="2174033"/>
            <a:ext cx="371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INSPIRING Trial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Botswanan Study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pic>
        <p:nvPicPr>
          <p:cNvPr id="7" name="Picture 6" descr="A graph of a patient with a specific drug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9" y="1182727"/>
            <a:ext cx="8313577" cy="5569282"/>
          </a:xfrm>
          <a:prstGeom prst="rect">
            <a:avLst/>
          </a:prstGeom>
        </p:spPr>
      </p:pic>
      <p:pic>
        <p:nvPicPr>
          <p:cNvPr id="9" name="Picture 8" descr="A screenshot of a websit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67" y="1108726"/>
            <a:ext cx="8210054" cy="5717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Statistical Analysis </a:t>
            </a:r>
            <a:endParaRPr lang="en-US" sz="2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erson pointing at a graph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7" t="15972" r="3095" b="13194"/>
          <a:stretch>
            <a:fillRect/>
          </a:stretch>
        </p:blipFill>
        <p:spPr>
          <a:xfrm>
            <a:off x="4709057" y="666750"/>
            <a:ext cx="5847285" cy="581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Study Profile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pic>
        <p:nvPicPr>
          <p:cNvPr id="7" name="Picture 6" descr="A flowchart of patient's statu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0" y="1099662"/>
            <a:ext cx="10041108" cy="55992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Study Profile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6" name="Picture 5" descr="A flowchart of a patien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6" y="1249171"/>
            <a:ext cx="11186364" cy="552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Demographic Profile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pic>
        <p:nvPicPr>
          <p:cNvPr id="7" name="Picture 6" descr="A screenshot of a medical repor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5203" r="1930" b="3544"/>
          <a:stretch>
            <a:fillRect/>
          </a:stretch>
        </p:blipFill>
        <p:spPr>
          <a:xfrm>
            <a:off x="1105791" y="1529090"/>
            <a:ext cx="9694382" cy="480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" y="66444"/>
            <a:ext cx="1060796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Demographic Profile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pic>
        <p:nvPicPr>
          <p:cNvPr id="11" name="Picture 10" descr="A screenshot of a graph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" y="1668781"/>
            <a:ext cx="9876725" cy="4452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" y="66444"/>
            <a:ext cx="1060796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Demographic Profile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pic>
        <p:nvPicPr>
          <p:cNvPr id="9" name="Picture 8" descr="A table with numbers and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38" y="1249171"/>
            <a:ext cx="9144000" cy="5219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" y="66444"/>
            <a:ext cx="1060796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57328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Result- virological Suppression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180" y="103981"/>
            <a:ext cx="1371719" cy="1182727"/>
          </a:xfrm>
          <a:prstGeom prst="rect">
            <a:avLst/>
          </a:prstGeom>
        </p:spPr>
      </p:pic>
      <p:pic>
        <p:nvPicPr>
          <p:cNvPr id="8" name="Picture 7" descr="A screenshot of a medical repo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1" y="1182727"/>
            <a:ext cx="10568813" cy="55712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02832" y="3097763"/>
            <a:ext cx="1156996" cy="331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962122" y="3158412"/>
            <a:ext cx="1156996" cy="331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32" y="2574924"/>
            <a:ext cx="1237595" cy="420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822" y="2533394"/>
            <a:ext cx="1237595" cy="42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 Virological Suppression- graph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180" y="103981"/>
            <a:ext cx="1371719" cy="1182727"/>
          </a:xfrm>
          <a:prstGeom prst="rect">
            <a:avLst/>
          </a:prstGeom>
        </p:spPr>
      </p:pic>
      <p:pic>
        <p:nvPicPr>
          <p:cNvPr id="7" name="Picture 6" descr="A graph of a patient's body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1"/>
          <a:stretch>
            <a:fillRect/>
          </a:stretch>
        </p:blipFill>
        <p:spPr>
          <a:xfrm>
            <a:off x="600269" y="1382863"/>
            <a:ext cx="10763056" cy="50274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 Adherence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180" y="103981"/>
            <a:ext cx="1371719" cy="1182727"/>
          </a:xfrm>
          <a:prstGeom prst="rect">
            <a:avLst/>
          </a:prstGeom>
        </p:spPr>
      </p:pic>
      <p:pic>
        <p:nvPicPr>
          <p:cNvPr id="6" name="Picture 5" descr="A screenshot of a medical tes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677"/>
          <a:stretch>
            <a:fillRect/>
          </a:stretch>
        </p:blipFill>
        <p:spPr>
          <a:xfrm>
            <a:off x="2385132" y="1182727"/>
            <a:ext cx="6460288" cy="54278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 Adherence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180" y="103981"/>
            <a:ext cx="1371719" cy="1182727"/>
          </a:xfrm>
          <a:prstGeom prst="rect">
            <a:avLst/>
          </a:prstGeom>
        </p:spPr>
      </p:pic>
      <p:pic>
        <p:nvPicPr>
          <p:cNvPr id="8" name="Picture 7" descr="A screenshot of a medical tes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6" b="16548"/>
          <a:stretch>
            <a:fillRect/>
          </a:stretch>
        </p:blipFill>
        <p:spPr>
          <a:xfrm>
            <a:off x="1399640" y="1251954"/>
            <a:ext cx="8993047" cy="5502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50634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AIM- RADIANT-Tb Trial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449" y="2006082"/>
            <a:ext cx="1045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Study aimed to determine whether virological outcomes with standard dose dolutegravir- based ART would be acceptable in people with HIV on Rifampicin based anti-tubercular therapy </a:t>
            </a:r>
            <a:endParaRPr lang="en-IN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 Adverse reaction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180" y="103981"/>
            <a:ext cx="1371719" cy="1182727"/>
          </a:xfrm>
          <a:prstGeom prst="rect">
            <a:avLst/>
          </a:prstGeom>
        </p:spPr>
      </p:pic>
      <p:pic>
        <p:nvPicPr>
          <p:cNvPr id="6" name="Picture 5" descr="A close-up of a medical repor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3"/>
          <a:stretch>
            <a:fillRect/>
          </a:stretch>
        </p:blipFill>
        <p:spPr>
          <a:xfrm>
            <a:off x="2820954" y="1117412"/>
            <a:ext cx="5724331" cy="54694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edical repor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5"/>
          <a:stretch>
            <a:fillRect/>
          </a:stretch>
        </p:blipFill>
        <p:spPr>
          <a:xfrm>
            <a:off x="2659224" y="1286708"/>
            <a:ext cx="6400800" cy="546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 Adverse reaction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180" y="103981"/>
            <a:ext cx="1371719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Critical Appraisal 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pic>
        <p:nvPicPr>
          <p:cNvPr id="8" name="Picture 7" descr="A close-up of a magnifying glas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6806" r="60703" b="6666"/>
          <a:stretch>
            <a:fillRect/>
          </a:stretch>
        </p:blipFill>
        <p:spPr>
          <a:xfrm>
            <a:off x="6573698" y="657808"/>
            <a:ext cx="4176712" cy="61337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Critical Appraisal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53" y="1683846"/>
            <a:ext cx="10524714" cy="511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Is it interesting?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ABSTRACT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Will the conclusions (if valid), likely to be useful to you, in your area of clinical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practice or research?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Whether the settings in the material methods are like our own settings?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Is there a clear cut / specific research question?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Was it feasible for the authors to study this question given their technical expertise and available facilities?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Critical Appraisal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53" y="1683846"/>
            <a:ext cx="10524714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Does the research question have some element of novelty?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Have the authors made a mention of  Actual / Study Population ?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Is the method of sampling been described?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Whether a mention of all the potential confounding factors been made?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NO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	 	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Any selection or information bias could have occurred?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NO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Gate Framework of Assessment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6" name="Google Shape;89;p13"/>
          <p:cNvSpPr txBox="1"/>
          <p:nvPr/>
        </p:nvSpPr>
        <p:spPr>
          <a:xfrm>
            <a:off x="1558413" y="4744131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GB" sz="200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algn="l">
              <a:spcBef>
                <a:spcPts val="0"/>
              </a:spcBef>
            </a:pPr>
            <a:r>
              <a:rPr lang="en-GB" sz="2000">
                <a:latin typeface="+mj-lt"/>
                <a:ea typeface="Georgia" panose="02040502050405020303"/>
                <a:cs typeface="Georgia" panose="02040502050405020303"/>
                <a:sym typeface="Georgia" panose="02040502050405020303"/>
              </a:rPr>
              <a:t>			</a:t>
            </a:r>
            <a:endParaRPr lang="en-GB"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53" y="1562212"/>
            <a:ext cx="1993920" cy="11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88" y="2954101"/>
            <a:ext cx="161965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5303453" y="4604219"/>
            <a:ext cx="1556386" cy="1133476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85588" tIns="42794" rIns="85588" bIns="42794"/>
          <a:lstStyle/>
          <a:p>
            <a:pPr defTabSz="855980" eaLnBrk="0" hangingPunct="0">
              <a:defRPr/>
            </a:pPr>
            <a:endParaRPr lang="en-US" sz="16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Box 1039"/>
          <p:cNvSpPr txBox="1">
            <a:spLocks noChangeArrowheads="1"/>
          </p:cNvSpPr>
          <p:nvPr/>
        </p:nvSpPr>
        <p:spPr bwMode="auto">
          <a:xfrm>
            <a:off x="7544004" y="3038091"/>
            <a:ext cx="3648043" cy="1083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Placebo GROUP: 55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endParaRPr lang="en-AU" sz="1920" dirty="0">
              <a:latin typeface="Calibri" panose="020F0502020204030204"/>
            </a:endParaRPr>
          </a:p>
          <a:p>
            <a:pPr defTabSz="855980" eaLnBrk="0" hangingPunct="0">
              <a:defRPr/>
            </a:pPr>
            <a:endParaRPr lang="en-AU" sz="264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Box 1040"/>
          <p:cNvSpPr txBox="1">
            <a:spLocks noChangeArrowheads="1"/>
          </p:cNvSpPr>
          <p:nvPr/>
        </p:nvSpPr>
        <p:spPr bwMode="auto">
          <a:xfrm>
            <a:off x="7089043" y="4212289"/>
            <a:ext cx="4526678" cy="21546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OUTCOME :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At 24 weeks : </a:t>
            </a:r>
            <a:r>
              <a:rPr lang="en-AU" sz="1920" dirty="0">
                <a:solidFill>
                  <a:prstClr val="black"/>
                </a:solidFill>
                <a:latin typeface="Calibri" panose="020F0502020204030204"/>
              </a:rPr>
              <a:t>43 out of 52 of exposure group and 44 out of 53 of placebo group had virological suppression</a:t>
            </a:r>
            <a:endParaRPr lang="en-AU" sz="1920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At 48 weeks </a:t>
            </a:r>
            <a:r>
              <a:rPr lang="en-AU" sz="1920" dirty="0">
                <a:solidFill>
                  <a:prstClr val="black"/>
                </a:solidFill>
                <a:latin typeface="Calibri" panose="020F0502020204030204"/>
              </a:rPr>
              <a:t>no dolutegravir resistant in 19 virological failure cases 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>
              <a:defRPr/>
            </a:pPr>
            <a:endParaRPr lang="en-AU" sz="192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2" name="Text Box 1045"/>
          <p:cNvSpPr txBox="1">
            <a:spLocks noChangeArrowheads="1"/>
          </p:cNvSpPr>
          <p:nvPr/>
        </p:nvSpPr>
        <p:spPr bwMode="auto">
          <a:xfrm>
            <a:off x="4096010" y="4996300"/>
            <a:ext cx="464126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713105" eaLnBrk="0" hangingPunct="0">
              <a:defRPr/>
            </a:pPr>
            <a:r>
              <a:rPr lang="en-AU" sz="2500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2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Box 1037"/>
          <p:cNvSpPr txBox="1">
            <a:spLocks noChangeArrowheads="1"/>
          </p:cNvSpPr>
          <p:nvPr/>
        </p:nvSpPr>
        <p:spPr bwMode="auto">
          <a:xfrm>
            <a:off x="1780172" y="1636492"/>
            <a:ext cx="2119278" cy="10097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PARTICIPANTS:</a:t>
            </a:r>
            <a:endParaRPr lang="en-A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5980" eaLnBrk="0" hangingPunct="0"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140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5980" eaLnBrk="0" hangingPunct="0">
              <a:defRPr/>
            </a:pPr>
            <a:endParaRPr lang="en-A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38"/>
          <p:cNvSpPr txBox="1">
            <a:spLocks noChangeArrowheads="1"/>
          </p:cNvSpPr>
          <p:nvPr/>
        </p:nvSpPr>
        <p:spPr bwMode="auto">
          <a:xfrm>
            <a:off x="1685816" y="3038091"/>
            <a:ext cx="3110746" cy="677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EXPOSURE GROUP: 53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endParaRPr lang="en-AU" sz="1920" dirty="0">
              <a:latin typeface="Calibri" panose="020F0502020204030204"/>
            </a:endParaRPr>
          </a:p>
        </p:txBody>
      </p:sp>
      <p:sp>
        <p:nvSpPr>
          <p:cNvPr id="15" name="Text Box 1041"/>
          <p:cNvSpPr txBox="1">
            <a:spLocks noChangeArrowheads="1"/>
          </p:cNvSpPr>
          <p:nvPr/>
        </p:nvSpPr>
        <p:spPr bwMode="auto">
          <a:xfrm>
            <a:off x="1780172" y="4845950"/>
            <a:ext cx="1696666" cy="677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5588" tIns="42794" rIns="85588" bIns="42794">
            <a:spAutoFit/>
          </a:bodyPr>
          <a:lstStyle/>
          <a:p>
            <a:pPr defTabSz="855980" eaLnBrk="0" hangingPunct="0">
              <a:defRPr/>
            </a:pPr>
            <a:r>
              <a:rPr lang="en-AU" sz="1920" b="1" dirty="0">
                <a:solidFill>
                  <a:prstClr val="black"/>
                </a:solidFill>
                <a:latin typeface="Calibri" panose="020F0502020204030204"/>
              </a:rPr>
              <a:t>Duration : </a:t>
            </a:r>
            <a:endParaRPr lang="en-AU" sz="192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55980" eaLnBrk="0" hangingPunct="0">
              <a:defRPr/>
            </a:pPr>
            <a:r>
              <a:rPr lang="en-GB" sz="1920" kern="0" dirty="0"/>
              <a:t>48 weeks</a:t>
            </a:r>
            <a:endParaRPr lang="en-GB" sz="1920" kern="0" dirty="0"/>
          </a:p>
        </p:txBody>
      </p:sp>
      <p:sp>
        <p:nvSpPr>
          <p:cNvPr id="18" name="Line 1033"/>
          <p:cNvSpPr>
            <a:spLocks noChangeShapeType="1"/>
          </p:cNvSpPr>
          <p:nvPr/>
        </p:nvSpPr>
        <p:spPr bwMode="auto">
          <a:xfrm rot="10800000" flipH="1">
            <a:off x="3899450" y="4954720"/>
            <a:ext cx="722313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Line 1027"/>
          <p:cNvSpPr>
            <a:spLocks noChangeShapeType="1"/>
          </p:cNvSpPr>
          <p:nvPr/>
        </p:nvSpPr>
        <p:spPr bwMode="auto">
          <a:xfrm rot="-5400000" flipH="1" flipV="1">
            <a:off x="3605578" y="5274777"/>
            <a:ext cx="617447" cy="29706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R</a:t>
            </a:r>
            <a:r>
              <a:rPr lang="en-IN" sz="3600" dirty="0">
                <a:solidFill>
                  <a:schemeClr val="bg1"/>
                </a:solidFill>
              </a:rPr>
              <a:t>AMMBO</a:t>
            </a:r>
            <a:r>
              <a:rPr lang="en-IN" sz="3600" b="1" dirty="0">
                <a:solidFill>
                  <a:schemeClr val="bg1"/>
                </a:solidFill>
              </a:rPr>
              <a:t> : Recruitment 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76275" y="1809750"/>
            <a:ext cx="1059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Study setting &amp; eligibility criteria well described ? 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 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Participants  representative  of eligible population ?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Yes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Randomization  process described adequately ?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Yes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R</a:t>
            </a:r>
            <a:r>
              <a:rPr lang="en-IN" sz="3600" b="1" dirty="0">
                <a:solidFill>
                  <a:schemeClr val="bg1"/>
                </a:solidFill>
              </a:rPr>
              <a:t>A</a:t>
            </a:r>
            <a:r>
              <a:rPr lang="en-IN" sz="3600" dirty="0">
                <a:solidFill>
                  <a:schemeClr val="bg1"/>
                </a:solidFill>
              </a:rPr>
              <a:t>MMBO</a:t>
            </a:r>
            <a:r>
              <a:rPr lang="en-IN" sz="3600" b="1" dirty="0">
                <a:solidFill>
                  <a:schemeClr val="bg1"/>
                </a:solidFill>
              </a:rPr>
              <a:t> : Allocation 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 Box 1035"/>
          <p:cNvSpPr txBox="1">
            <a:spLocks noChangeArrowheads="1"/>
          </p:cNvSpPr>
          <p:nvPr/>
        </p:nvSpPr>
        <p:spPr bwMode="auto">
          <a:xfrm>
            <a:off x="3511375" y="5592500"/>
            <a:ext cx="299531" cy="456741"/>
          </a:xfrm>
          <a:prstGeom prst="rect">
            <a:avLst/>
          </a:prstGeom>
          <a:noFill/>
          <a:ln w="9525">
            <a:solidFill>
              <a:srgbClr val="0B46A0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500" dirty="0">
                <a:solidFill>
                  <a:srgbClr val="0B46A0"/>
                </a:solidFill>
              </a:rPr>
              <a:t>T</a:t>
            </a:r>
            <a:endParaRPr lang="en-AU" sz="2500" dirty="0">
              <a:solidFill>
                <a:schemeClr val="bg2"/>
              </a:solidFill>
            </a:endParaRPr>
          </a:p>
        </p:txBody>
      </p:sp>
      <p:sp>
        <p:nvSpPr>
          <p:cNvPr id="6" name="Oval 1028"/>
          <p:cNvSpPr>
            <a:spLocks noChangeArrowheads="1"/>
          </p:cNvSpPr>
          <p:nvPr/>
        </p:nvSpPr>
        <p:spPr bwMode="auto">
          <a:xfrm>
            <a:off x="4533012" y="3588318"/>
            <a:ext cx="1278731" cy="128719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4686008" y="5003803"/>
            <a:ext cx="972741" cy="944563"/>
          </a:xfrm>
          <a:prstGeom prst="rect">
            <a:avLst/>
          </a:prstGeom>
          <a:noFill/>
          <a:ln w="38100">
            <a:solidFill>
              <a:srgbClr val="0B46A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8" name="Line 1030"/>
          <p:cNvSpPr>
            <a:spLocks noChangeShapeType="1"/>
          </p:cNvSpPr>
          <p:nvPr/>
        </p:nvSpPr>
        <p:spPr bwMode="auto">
          <a:xfrm>
            <a:off x="5172974" y="3598864"/>
            <a:ext cx="0" cy="230849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9" name="Line 1032"/>
          <p:cNvSpPr>
            <a:spLocks noChangeShapeType="1"/>
          </p:cNvSpPr>
          <p:nvPr/>
        </p:nvSpPr>
        <p:spPr bwMode="auto">
          <a:xfrm rot="10800000" flipH="1">
            <a:off x="4084742" y="5499896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3630302" y="3792188"/>
            <a:ext cx="3247053" cy="364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1900" dirty="0"/>
              <a:t>E-53                                 P- 55</a:t>
            </a:r>
            <a:endParaRPr lang="en-AU" sz="1900" dirty="0"/>
          </a:p>
        </p:txBody>
      </p:sp>
      <p:sp>
        <p:nvSpPr>
          <p:cNvPr id="11" name="AutoShape 1037"/>
          <p:cNvSpPr>
            <a:spLocks noChangeArrowheads="1"/>
          </p:cNvSpPr>
          <p:nvPr/>
        </p:nvSpPr>
        <p:spPr bwMode="auto">
          <a:xfrm rot="10800000">
            <a:off x="4549086" y="1299003"/>
            <a:ext cx="1309688" cy="877093"/>
          </a:xfrm>
          <a:prstGeom prst="triangle">
            <a:avLst>
              <a:gd name="adj" fmla="val 52137"/>
            </a:avLst>
          </a:prstGeom>
          <a:noFill/>
          <a:ln w="38100">
            <a:solidFill>
              <a:srgbClr val="0070C0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12" name="Text Box 1038"/>
          <p:cNvSpPr txBox="1">
            <a:spLocks noChangeArrowheads="1"/>
          </p:cNvSpPr>
          <p:nvPr/>
        </p:nvSpPr>
        <p:spPr bwMode="auto">
          <a:xfrm>
            <a:off x="4907902" y="1352551"/>
            <a:ext cx="691854" cy="4567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500" dirty="0"/>
              <a:t>140</a:t>
            </a:r>
            <a:endParaRPr lang="en-AU" sz="2500" dirty="0"/>
          </a:p>
        </p:txBody>
      </p:sp>
      <p:sp>
        <p:nvSpPr>
          <p:cNvPr id="13" name="Line 1040"/>
          <p:cNvSpPr>
            <a:spLocks noChangeShapeType="1"/>
          </p:cNvSpPr>
          <p:nvPr/>
        </p:nvSpPr>
        <p:spPr bwMode="auto">
          <a:xfrm flipH="1">
            <a:off x="4930426" y="2184667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4" name="Line 1041"/>
          <p:cNvSpPr>
            <a:spLocks noChangeShapeType="1"/>
          </p:cNvSpPr>
          <p:nvPr/>
        </p:nvSpPr>
        <p:spPr bwMode="auto">
          <a:xfrm>
            <a:off x="5253828" y="2184667"/>
            <a:ext cx="171450" cy="698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5" name="Text Box 1042"/>
          <p:cNvSpPr txBox="1">
            <a:spLocks noChangeArrowheads="1"/>
          </p:cNvSpPr>
          <p:nvPr/>
        </p:nvSpPr>
        <p:spPr bwMode="auto">
          <a:xfrm>
            <a:off x="2032105" y="2959209"/>
            <a:ext cx="6343650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57"/>
          <p:cNvSpPr txBox="1">
            <a:spLocks noChangeArrowheads="1"/>
          </p:cNvSpPr>
          <p:nvPr/>
        </p:nvSpPr>
        <p:spPr bwMode="auto">
          <a:xfrm>
            <a:off x="7126203" y="3717930"/>
            <a:ext cx="2223070" cy="6260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algn="ctr" eaLnBrk="0" hangingPunct="0"/>
            <a:r>
              <a:rPr lang="en-AU" b="1" dirty="0"/>
              <a:t>1:1  ratio for baseline randomization</a:t>
            </a:r>
            <a:endParaRPr lang="en-AU" b="1" dirty="0"/>
          </a:p>
        </p:txBody>
      </p:sp>
      <p:sp>
        <p:nvSpPr>
          <p:cNvPr id="17" name="Line 1031"/>
          <p:cNvSpPr>
            <a:spLocks noChangeShapeType="1"/>
          </p:cNvSpPr>
          <p:nvPr/>
        </p:nvSpPr>
        <p:spPr bwMode="black">
          <a:xfrm>
            <a:off x="4711011" y="5487958"/>
            <a:ext cx="947738" cy="0"/>
          </a:xfrm>
          <a:prstGeom prst="line">
            <a:avLst/>
          </a:prstGeom>
          <a:noFill/>
          <a:ln w="38100">
            <a:solidFill>
              <a:srgbClr val="0B46A0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18" name="Line 1027"/>
          <p:cNvSpPr>
            <a:spLocks noChangeShapeType="1"/>
          </p:cNvSpPr>
          <p:nvPr/>
        </p:nvSpPr>
        <p:spPr bwMode="auto">
          <a:xfrm rot="-5400000" flipH="1" flipV="1">
            <a:off x="3130905" y="5646742"/>
            <a:ext cx="584729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9" name="Line 1032"/>
          <p:cNvSpPr>
            <a:spLocks noChangeShapeType="1"/>
          </p:cNvSpPr>
          <p:nvPr/>
        </p:nvSpPr>
        <p:spPr bwMode="auto">
          <a:xfrm rot="10800000" flipH="1">
            <a:off x="3295802" y="5499896"/>
            <a:ext cx="541734" cy="0"/>
          </a:xfrm>
          <a:prstGeom prst="line">
            <a:avLst/>
          </a:prstGeom>
          <a:noFill/>
          <a:ln w="38100">
            <a:solidFill>
              <a:srgbClr val="0B46A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RA</a:t>
            </a:r>
            <a:r>
              <a:rPr lang="en-IN" sz="3600" b="1" dirty="0">
                <a:solidFill>
                  <a:schemeClr val="bg1"/>
                </a:solidFill>
              </a:rPr>
              <a:t>M</a:t>
            </a:r>
            <a:r>
              <a:rPr lang="en-IN" sz="3600" dirty="0">
                <a:solidFill>
                  <a:schemeClr val="bg1"/>
                </a:solidFill>
              </a:rPr>
              <a:t>MBO</a:t>
            </a:r>
            <a:r>
              <a:rPr lang="en-IN" sz="3600" b="1" dirty="0">
                <a:solidFill>
                  <a:schemeClr val="bg1"/>
                </a:solidFill>
              </a:rPr>
              <a:t> : Maintenance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21" name="Line 3"/>
          <p:cNvSpPr>
            <a:spLocks noChangeShapeType="1"/>
          </p:cNvSpPr>
          <p:nvPr/>
        </p:nvSpPr>
        <p:spPr bwMode="auto">
          <a:xfrm rot="-5400000" flipH="1" flipV="1">
            <a:off x="818613" y="4098763"/>
            <a:ext cx="3102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610239" y="2547643"/>
            <a:ext cx="1382316" cy="1905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835269" y="4714581"/>
            <a:ext cx="972740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3322233" y="2547643"/>
            <a:ext cx="0" cy="3070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black">
          <a:xfrm>
            <a:off x="2848364" y="5186862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134114" y="4944769"/>
            <a:ext cx="331591" cy="4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O</a:t>
            </a:r>
            <a:endParaRPr lang="en-AU" sz="2200" dirty="0">
              <a:cs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350865" y="1762844"/>
            <a:ext cx="6569682" cy="1087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Good </a:t>
            </a:r>
            <a:r>
              <a:rPr lang="en-AU" sz="2200" b="1" dirty="0">
                <a:cs typeface="Arial" panose="020B0604020202020204" pitchFamily="34" charset="0"/>
              </a:rPr>
              <a:t>Maintenance </a:t>
            </a:r>
            <a:r>
              <a:rPr lang="en-AU" sz="2200" dirty="0">
                <a:cs typeface="Arial" panose="020B0604020202020204" pitchFamily="34" charset="0"/>
              </a:rPr>
              <a:t>? yes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Did most participants remain in allocated groups  ?  </a:t>
            </a:r>
            <a:r>
              <a:rPr lang="en-AU" sz="2200" b="1" dirty="0">
                <a:cs typeface="Arial" panose="020B0604020202020204" pitchFamily="34" charset="0"/>
              </a:rPr>
              <a:t>Yes</a:t>
            </a:r>
            <a:endParaRPr lang="en-AU" sz="2200" b="1" dirty="0">
              <a:cs typeface="Arial" panose="020B0604020202020204" pitchFamily="34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 rot="10800000">
            <a:off x="2667389" y="1324297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200">
              <a:cs typeface="Arial" panose="020B0604020202020204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194836" y="1417873"/>
            <a:ext cx="289913" cy="4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P</a:t>
            </a:r>
            <a:endParaRPr lang="en-AU" sz="2200" dirty="0">
              <a:cs typeface="Arial" panose="020B0604020202020204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350863" y="3155077"/>
            <a:ext cx="6569684" cy="3119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Participants &amp;/or investigators blind to exposure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(and comparison exposure)? </a:t>
            </a:r>
            <a:r>
              <a:rPr lang="en-AU" sz="2200" b="1" dirty="0">
                <a:cs typeface="Arial" panose="020B0604020202020204" pitchFamily="34" charset="0"/>
              </a:rPr>
              <a:t>Yes </a:t>
            </a:r>
            <a:r>
              <a:rPr lang="en-AU" sz="2200" dirty="0">
                <a:cs typeface="Arial" panose="020B0604020202020204" pitchFamily="34" charset="0"/>
              </a:rPr>
              <a:t>                     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Compliance high &amp; similar in both group?                              </a:t>
            </a:r>
            <a:r>
              <a:rPr lang="en-AU" sz="2200" b="1" dirty="0">
                <a:cs typeface="Arial" panose="020B0604020202020204" pitchFamily="34" charset="0"/>
              </a:rPr>
              <a:t>Yes</a:t>
            </a:r>
            <a:endParaRPr lang="en-AU" sz="2200" b="1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Completeness of follow-up high &amp; similar in both group?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r>
              <a:rPr lang="en-AU" sz="2200" b="1" dirty="0">
                <a:cs typeface="Arial" panose="020B0604020202020204" pitchFamily="34" charset="0"/>
              </a:rPr>
              <a:t>Yes </a:t>
            </a:r>
            <a:r>
              <a:rPr lang="en-AU" sz="2200" dirty="0">
                <a:cs typeface="Arial" panose="020B0604020202020204" pitchFamily="34" charset="0"/>
              </a:rPr>
              <a:t>       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RAM</a:t>
            </a:r>
            <a:r>
              <a:rPr lang="en-IN" sz="3600" b="1" dirty="0">
                <a:solidFill>
                  <a:schemeClr val="bg1"/>
                </a:solidFill>
              </a:rPr>
              <a:t>M</a:t>
            </a:r>
            <a:r>
              <a:rPr lang="en-IN" sz="3600" dirty="0">
                <a:solidFill>
                  <a:schemeClr val="bg1"/>
                </a:solidFill>
              </a:rPr>
              <a:t>BO</a:t>
            </a:r>
            <a:r>
              <a:rPr lang="en-IN" sz="3600" b="1" dirty="0">
                <a:solidFill>
                  <a:schemeClr val="bg1"/>
                </a:solidFill>
              </a:rPr>
              <a:t> : Measurement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 rot="-5400000" flipH="1" flipV="1">
            <a:off x="1910424" y="4820839"/>
            <a:ext cx="10702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24250" y="2317219"/>
            <a:ext cx="0" cy="3365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10800000" flipH="1">
            <a:off x="2114551" y="4980251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36082" y="2761719"/>
            <a:ext cx="1181182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EG    CG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spect="1" noChangeArrowheads="1"/>
          </p:cNvSpPr>
          <p:nvPr/>
        </p:nvSpPr>
        <p:spPr bwMode="auto">
          <a:xfrm>
            <a:off x="2878933" y="4484158"/>
            <a:ext cx="1289447" cy="125147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Aspect="1" noChangeShapeType="1"/>
          </p:cNvSpPr>
          <p:nvPr/>
        </p:nvSpPr>
        <p:spPr bwMode="black">
          <a:xfrm>
            <a:off x="2895601" y="5109898"/>
            <a:ext cx="1256110" cy="132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spect="1" noChangeArrowheads="1"/>
          </p:cNvSpPr>
          <p:nvPr/>
        </p:nvSpPr>
        <p:spPr bwMode="auto">
          <a:xfrm>
            <a:off x="3366537" y="4919998"/>
            <a:ext cx="342811" cy="379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76057" y="2063220"/>
            <a:ext cx="6074229" cy="1087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endParaRPr lang="en-US" sz="2200" b="1" dirty="0">
              <a:cs typeface="Arial" panose="020B0604020202020204" pitchFamily="34" charset="0"/>
            </a:endParaRPr>
          </a:p>
          <a:p>
            <a:pPr eaLnBrk="0" hangingPunct="0"/>
            <a:r>
              <a:rPr lang="en-US" sz="2200" b="1" dirty="0">
                <a:cs typeface="Arial" panose="020B0604020202020204" pitchFamily="34" charset="0"/>
              </a:rPr>
              <a:t>  Measurement </a:t>
            </a:r>
            <a:r>
              <a:rPr lang="en-AU" sz="2200" dirty="0">
                <a:cs typeface="Arial" panose="020B0604020202020204" pitchFamily="34" charset="0"/>
              </a:rPr>
              <a:t>of </a:t>
            </a:r>
            <a:r>
              <a:rPr lang="en-US" sz="2200" dirty="0">
                <a:cs typeface="Arial" panose="020B0604020202020204" pitchFamily="34" charset="0"/>
              </a:rPr>
              <a:t>outcomes</a:t>
            </a:r>
            <a:r>
              <a:rPr lang="en-AU" sz="2200" dirty="0">
                <a:cs typeface="Arial" panose="020B0604020202020204" pitchFamily="34" charset="0"/>
              </a:rPr>
              <a:t> </a:t>
            </a:r>
            <a:r>
              <a:rPr lang="en-AU" sz="2200" b="1" dirty="0">
                <a:cs typeface="Arial" panose="020B0604020202020204" pitchFamily="34" charset="0"/>
              </a:rPr>
              <a:t>blind </a:t>
            </a:r>
            <a:r>
              <a:rPr lang="en-AU" sz="2200" dirty="0">
                <a:cs typeface="Arial" panose="020B0604020202020204" pitchFamily="34" charset="0"/>
              </a:rPr>
              <a:t>or </a:t>
            </a:r>
            <a:r>
              <a:rPr lang="en-AU" sz="2200" b="1" dirty="0">
                <a:cs typeface="Arial" panose="020B0604020202020204" pitchFamily="34" charset="0"/>
              </a:rPr>
              <a:t>objective</a:t>
            </a:r>
            <a:r>
              <a:rPr lang="en-AU" sz="2200" dirty="0">
                <a:cs typeface="Arial" panose="020B0604020202020204" pitchFamily="34" charset="0"/>
              </a:rPr>
              <a:t>?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14849" y="3396720"/>
            <a:ext cx="5487565" cy="27804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Outcome measurements were </a:t>
            </a:r>
            <a:r>
              <a:rPr lang="en-AU" sz="2200" b="1" dirty="0">
                <a:cs typeface="Arial" panose="020B0604020202020204" pitchFamily="34" charset="0"/>
              </a:rPr>
              <a:t>Objective</a:t>
            </a:r>
            <a:endParaRPr lang="en-AU" sz="2200" b="1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r>
              <a:rPr lang="en-AU" sz="2200" dirty="0">
                <a:cs typeface="Arial" panose="020B0604020202020204" pitchFamily="34" charset="0"/>
              </a:rPr>
              <a:t>Authors reviewed all results </a:t>
            </a:r>
            <a:endParaRPr lang="en-AU" sz="2200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  <a:p>
            <a:endParaRPr lang="en-IN" sz="2200" b="1" dirty="0">
              <a:cs typeface="Arial" panose="020B0604020202020204" pitchFamily="34" charset="0"/>
            </a:endParaRPr>
          </a:p>
          <a:p>
            <a:pPr eaLnBrk="0" hangingPunct="0"/>
            <a:endParaRPr lang="en-AU" sz="2200" dirty="0">
              <a:cs typeface="Arial" panose="020B0604020202020204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846786" y="2317219"/>
            <a:ext cx="1382315" cy="139170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50634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Study Design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449" y="2006082"/>
            <a:ext cx="3344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Phase 2b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Randomized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Double-blind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Non-comparative</a:t>
            </a:r>
            <a:endParaRPr lang="en-IN" sz="2400" dirty="0"/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Placebo controlled  </a:t>
            </a:r>
            <a:endParaRPr lang="en-IN" sz="2400" dirty="0"/>
          </a:p>
        </p:txBody>
      </p:sp>
      <p:pic>
        <p:nvPicPr>
          <p:cNvPr id="7" name="Picture 6" descr="A close-up of a 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29" y="1249172"/>
            <a:ext cx="6438900" cy="54581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RAM</a:t>
            </a:r>
            <a:r>
              <a:rPr lang="en-IN" sz="3600" b="1" dirty="0">
                <a:solidFill>
                  <a:schemeClr val="bg1"/>
                </a:solidFill>
              </a:rPr>
              <a:t>M</a:t>
            </a:r>
            <a:r>
              <a:rPr lang="en-IN" sz="3600" dirty="0">
                <a:solidFill>
                  <a:schemeClr val="bg1"/>
                </a:solidFill>
              </a:rPr>
              <a:t>BO</a:t>
            </a:r>
            <a:r>
              <a:rPr lang="en-IN" sz="3600" b="1" dirty="0">
                <a:solidFill>
                  <a:schemeClr val="bg1"/>
                </a:solidFill>
              </a:rPr>
              <a:t> : Bias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819229" y="3576822"/>
            <a:ext cx="1101329" cy="110860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4370489" y="3652228"/>
            <a:ext cx="0" cy="246459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10800000">
            <a:off x="3728742" y="2052822"/>
            <a:ext cx="1309688" cy="87709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black">
          <a:xfrm>
            <a:off x="3896620" y="5685550"/>
            <a:ext cx="947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rot="10800000" flipH="1">
            <a:off x="2814343" y="5563842"/>
            <a:ext cx="5417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38329" y="2140135"/>
            <a:ext cx="315561" cy="37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20434" y="3874479"/>
            <a:ext cx="783638" cy="37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    C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198487" y="5495650"/>
            <a:ext cx="342811" cy="37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038179" y="5656447"/>
            <a:ext cx="301133" cy="37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80395" y="2929916"/>
            <a:ext cx="2400300" cy="687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llocation : Adequate 	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100342" y="3894322"/>
            <a:ext cx="3451035" cy="9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aintenance: High Retention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43192" y="5313974"/>
            <a:ext cx="4416179" cy="687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eaLnBrk="0" hangingPunct="0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easurement : Right Statistical tools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(of outcomes)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7492" y="1514011"/>
            <a:ext cx="2628900" cy="6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ecruitment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Bias: No  bias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884118" y="5213268"/>
            <a:ext cx="972741" cy="944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Limitations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269" y="1819469"/>
            <a:ext cx="108017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="0" i="0" dirty="0">
                <a:effectLst/>
              </a:rPr>
              <a:t>he study was not powered to make comparisons between arms</a:t>
            </a:r>
            <a:endParaRPr lang="en-US" sz="22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</a:t>
            </a:r>
            <a:r>
              <a:rPr lang="en-US" sz="2200" b="0" i="0" dirty="0">
                <a:effectLst/>
              </a:rPr>
              <a:t>indings might not be generalizable to people on dolutegravir-based second-line ART or to people with CD4 counts below 100 cells/</a:t>
            </a:r>
            <a:r>
              <a:rPr lang="en-US" sz="2200" b="0" i="0" dirty="0" err="1">
                <a:effectLst/>
              </a:rPr>
              <a:t>μL</a:t>
            </a:r>
            <a:endParaRPr lang="en-US" sz="22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200" dirty="0"/>
              <a:t>Study </a:t>
            </a:r>
            <a:r>
              <a:rPr lang="en-US" sz="2200" b="0" i="0" dirty="0">
                <a:effectLst/>
              </a:rPr>
              <a:t>only enrolled participants who were ART-naive or had interrupted first-line ART without virological failure</a:t>
            </a:r>
            <a:endParaRPr lang="en-US" sz="22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It</a:t>
            </a:r>
            <a:r>
              <a:rPr lang="en-US" sz="2200" b="0" i="0" dirty="0">
                <a:effectLst/>
              </a:rPr>
              <a:t> not detect treatment-emergent dolutegravir resistance in the placebo arm</a:t>
            </a:r>
            <a:endParaRPr lang="en-US" sz="22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Conclusion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269" y="1819469"/>
            <a:ext cx="108017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="0" i="0" dirty="0">
                <a:effectLst/>
              </a:rPr>
              <a:t>he similar rates of virological suppression in the supplemental dolutegravir and placebo arms</a:t>
            </a:r>
            <a:endParaRPr lang="en-US" sz="2200" b="0" i="0" dirty="0">
              <a:effectLst/>
            </a:endParaRP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="0" i="0" dirty="0">
                <a:effectLst/>
              </a:rPr>
              <a:t>here were no treatment-emergent integrase strand transfer inhibitor resistance mutations among participants with study-defined virological failure</a:t>
            </a:r>
            <a:endParaRPr lang="en-US" sz="22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b="0" i="0" dirty="0">
                <a:effectLst/>
              </a:rPr>
              <a:t>wice-daily dolutegravir dosing might be unnecessary in people with HIV-associated tuberculosis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50634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Inclusion and Exclusion Criteria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69" y="1492900"/>
            <a:ext cx="58782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 Criteria</a:t>
            </a: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 &gt; 18 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Seropositivity for HIV-1, plasma HIV-RNA &gt; 1000/ml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CD4 count &gt; 200 cell/µl (subsequently changed to &gt; 100 cells/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µl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naivety or first line ART interruption (ART duration &lt; 6 months or HIV-RNA &lt;50 copies/ml, less than six months before interruption)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Rifampicin based ATT for less than 3 months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7331" y="1492900"/>
            <a:ext cx="4817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Exclusion Criteria</a:t>
            </a:r>
            <a:endParaRPr lang="en-IN" sz="2000" b="1" dirty="0"/>
          </a:p>
          <a:p>
            <a:endParaRPr lang="en-I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Pregnant Female</a:t>
            </a: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ALT &gt; 3 time above normal</a:t>
            </a: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Allergy or intolerance to any drug in the regimen</a:t>
            </a: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Active psychiatric condition</a:t>
            </a:r>
            <a:endParaRPr lang="en-IN" sz="2000" dirty="0"/>
          </a:p>
          <a:p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50634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Method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879" y="2006082"/>
            <a:ext cx="43667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/>
              <a:t>Recruitment and Randomization</a:t>
            </a:r>
            <a:endParaRPr lang="en-IN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/>
              <a:t>Duration of study : 48 weeks</a:t>
            </a:r>
            <a:endParaRPr lang="en-IN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/>
              <a:t>Follow up Visit:  4,8,12, 16, 20, 24 and 48 weeks </a:t>
            </a:r>
            <a:endParaRPr lang="en-IN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200" dirty="0"/>
          </a:p>
        </p:txBody>
      </p:sp>
      <p:pic>
        <p:nvPicPr>
          <p:cNvPr id="7" name="Picture 6" descr="A screenshot of a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4" b="14747"/>
          <a:stretch>
            <a:fillRect/>
          </a:stretch>
        </p:blipFill>
        <p:spPr>
          <a:xfrm>
            <a:off x="5342130" y="1431186"/>
            <a:ext cx="6780000" cy="5034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50634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Procedure 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449" y="2006082"/>
            <a:ext cx="10450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Tb diagnosis – Microbiological or Histological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Tb classification- pulmonary, extra-pulmonary or disseminated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Screening – HIV-RNA testing, CD4 count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IN" sz="2400" dirty="0"/>
              <a:t>If CD4 count between 50-99 cell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/µl, test was repeated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IN" sz="2200" b="1" dirty="0">
                <a:solidFill>
                  <a:prstClr val="black"/>
                </a:solidFill>
                <a:latin typeface="Calibri" panose="020F0502020204030204"/>
              </a:rPr>
              <a:t>Study Defined Virological failure </a:t>
            </a:r>
            <a:r>
              <a:rPr lang="en-IN" sz="2200" dirty="0">
                <a:solidFill>
                  <a:prstClr val="black"/>
                </a:solidFill>
                <a:latin typeface="Calibri" panose="020F0502020204030204"/>
              </a:rPr>
              <a:t>: HIV-RNA &gt; 1000 copies/ml at week 24 or if HIV-RNA was less than &lt;50 copies/ml and then rebound to &gt;1000 copies/ml at any time point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Outcomes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53" y="1637193"/>
            <a:ext cx="105247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Outcome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roportion of participants with virological suppression</a:t>
            </a:r>
            <a:endParaRPr lang="en-US" sz="22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efined as HIV-1 RNA less than 50 copies per mL at week 24</a:t>
            </a:r>
            <a:endParaRPr lang="en-IN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Outcomes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-65314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077" y="1616104"/>
            <a:ext cx="56199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IN" sz="2000" b="1" dirty="0">
                <a:solidFill>
                  <a:prstClr val="black"/>
                </a:solidFill>
                <a:latin typeface="Calibri" panose="020F0502020204030204"/>
              </a:rPr>
              <a:t>Secondary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Outcome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I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roportion of participants with HIV-1 RNA of less than 50 copies per mL at weeks 12 and 48 </a:t>
            </a:r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in baseline CD4 count at 24 and 48 weeks</a:t>
            </a:r>
            <a:endParaRPr lang="en-US" sz="20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roportion of participants with dolutegravir trough concentrations above the PA-IC</a:t>
            </a:r>
            <a:r>
              <a:rPr lang="en-US" sz="2000" b="0" i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en-U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 weeks 4, 24, and 48 </a:t>
            </a:r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I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9665" y="2216517"/>
            <a:ext cx="59962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adherence assessment determined by tenofovir diphosphate in dried blood spots at weeks 12, 24, and 48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Occurrence of grade 3 and 4 and serious adverse events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in Modified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Screen and Insomnia Severity Index questionnaires from baseline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emergence of integrase strand transfer inhibitor resistance mutations in participants with study-defined virological failure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38" y="103981"/>
            <a:ext cx="9144000" cy="921041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Adverse Events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1" y="0"/>
            <a:ext cx="1060796" cy="11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10" y="66445"/>
            <a:ext cx="1371719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53" y="1637193"/>
            <a:ext cx="8257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per D</a:t>
            </a:r>
            <a:r>
              <a:rPr lang="en-IN" sz="2200" dirty="0">
                <a:solidFill>
                  <a:prstClr val="black"/>
                </a:solidFill>
                <a:latin typeface="Calibri" panose="020F0502020204030204"/>
              </a:rPr>
              <a:t>AIDs severity grading </a:t>
            </a: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IN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IN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Immune reconstitution inflammatory syndrome </a:t>
            </a:r>
            <a:endParaRPr kumimoji="0" lang="en-IN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IN" sz="2200" dirty="0">
                <a:solidFill>
                  <a:prstClr val="black"/>
                </a:solidFill>
                <a:latin typeface="Calibri" panose="020F0502020204030204"/>
              </a:rPr>
              <a:t>Neuropsychiatric Symptoms -  MMS and ISI questionaries </a:t>
            </a:r>
            <a:endParaRPr lang="en-IN" sz="2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-up of a table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5730" r="2789" b="37415"/>
          <a:stretch>
            <a:fillRect/>
          </a:stretch>
        </p:blipFill>
        <p:spPr>
          <a:xfrm>
            <a:off x="1368538" y="2076647"/>
            <a:ext cx="9381872" cy="2527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5210</Words>
  <Application>WPS Presentation</Application>
  <PresentationFormat>Widescreen</PresentationFormat>
  <Paragraphs>294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Calibri</vt:lpstr>
      <vt:lpstr>Microsoft YaHei</vt:lpstr>
      <vt:lpstr>Arial Unicode MS</vt:lpstr>
      <vt:lpstr>Calibri Light</vt:lpstr>
      <vt:lpstr>Times New Roman</vt:lpstr>
      <vt:lpstr>Georgia</vt:lpstr>
      <vt:lpstr>Office Theme</vt:lpstr>
      <vt:lpstr>Various Trials </vt:lpstr>
      <vt:lpstr>AIM- RADIANT-Tb Trial </vt:lpstr>
      <vt:lpstr>Study Design </vt:lpstr>
      <vt:lpstr>Inclusion and Exclusion Criteria </vt:lpstr>
      <vt:lpstr>Method</vt:lpstr>
      <vt:lpstr>Procedure </vt:lpstr>
      <vt:lpstr>Outcomes</vt:lpstr>
      <vt:lpstr>Outcomes</vt:lpstr>
      <vt:lpstr>Adverse Events</vt:lpstr>
      <vt:lpstr>PowerPoint 演示文稿</vt:lpstr>
      <vt:lpstr>Study Profile</vt:lpstr>
      <vt:lpstr>Study Profile</vt:lpstr>
      <vt:lpstr>Demographic Profile</vt:lpstr>
      <vt:lpstr>Demographic Profile</vt:lpstr>
      <vt:lpstr>Demographic Profile</vt:lpstr>
      <vt:lpstr>Result- virological Suppression </vt:lpstr>
      <vt:lpstr> Virological Suppression- graph </vt:lpstr>
      <vt:lpstr> Adherence  </vt:lpstr>
      <vt:lpstr> Adherence  </vt:lpstr>
      <vt:lpstr> Adverse reaction  </vt:lpstr>
      <vt:lpstr> Adverse reaction  </vt:lpstr>
      <vt:lpstr>PowerPoint 演示文稿</vt:lpstr>
      <vt:lpstr>Critical Appraisal </vt:lpstr>
      <vt:lpstr>Critical Appraisal </vt:lpstr>
      <vt:lpstr>Gate Framework of Assessment  </vt:lpstr>
      <vt:lpstr>RAMMBO : Recruitment   </vt:lpstr>
      <vt:lpstr>RAMMBO : Allocation  </vt:lpstr>
      <vt:lpstr>RAMMBO : Maintenance </vt:lpstr>
      <vt:lpstr>RAMMBO : Measurement </vt:lpstr>
      <vt:lpstr>RAMMBO : Bias </vt:lpstr>
      <vt:lpstr>Limitations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Arjun Das</dc:creator>
  <cp:lastModifiedBy>Dr. Prince Manchanda</cp:lastModifiedBy>
  <cp:revision>11</cp:revision>
  <dcterms:created xsi:type="dcterms:W3CDTF">2023-08-11T16:39:00Z</dcterms:created>
  <dcterms:modified xsi:type="dcterms:W3CDTF">2023-08-21T11:21:25Z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A05F92023EAD4EF089EA5560ECC19581</vt:lpwstr>
  </property>
  <property fmtid="{D5CDD505-2E9C-101B-9397-08002B2CF9AE}" pid="3" name="KSOProductBuildVer">
    <vt:lpwstr>1033-11.2.0.11537</vt:lpwstr>
  </property>
</Properties>
</file>