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75" r:id="rId3"/>
    <p:sldId id="276" r:id="rId5"/>
    <p:sldId id="277" r:id="rId6"/>
    <p:sldId id="336" r:id="rId7"/>
    <p:sldId id="279" r:id="rId8"/>
    <p:sldId id="285" r:id="rId9"/>
    <p:sldId id="280" r:id="rId10"/>
    <p:sldId id="281" r:id="rId11"/>
    <p:sldId id="283" r:id="rId12"/>
    <p:sldId id="286" r:id="rId13"/>
    <p:sldId id="287" r:id="rId14"/>
    <p:sldId id="326" r:id="rId15"/>
    <p:sldId id="289" r:id="rId16"/>
    <p:sldId id="293" r:id="rId17"/>
    <p:sldId id="296" r:id="rId18"/>
    <p:sldId id="297" r:id="rId19"/>
    <p:sldId id="298" r:id="rId20"/>
    <p:sldId id="327" r:id="rId21"/>
    <p:sldId id="329" r:id="rId22"/>
    <p:sldId id="328" r:id="rId23"/>
    <p:sldId id="335" r:id="rId24"/>
    <p:sldId id="347" r:id="rId25"/>
    <p:sldId id="330" r:id="rId26"/>
    <p:sldId id="331" r:id="rId27"/>
    <p:sldId id="333" r:id="rId28"/>
    <p:sldId id="334" r:id="rId29"/>
    <p:sldId id="337" r:id="rId30"/>
    <p:sldId id="300" r:id="rId31"/>
    <p:sldId id="339" r:id="rId32"/>
    <p:sldId id="338" r:id="rId33"/>
    <p:sldId id="340" r:id="rId34"/>
    <p:sldId id="291" r:id="rId35"/>
    <p:sldId id="292" r:id="rId36"/>
    <p:sldId id="342" r:id="rId37"/>
    <p:sldId id="294" r:id="rId38"/>
    <p:sldId id="295" r:id="rId39"/>
    <p:sldId id="343" r:id="rId40"/>
    <p:sldId id="344" r:id="rId41"/>
    <p:sldId id="345" r:id="rId42"/>
    <p:sldId id="299" r:id="rId43"/>
    <p:sldId id="346" r:id="rId44"/>
    <p:sldId id="30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husaipal@gmail.com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93"/>
  </p:normalViewPr>
  <p:slideViewPr>
    <p:cSldViewPr snapToGrid="0">
      <p:cViewPr varScale="1">
        <p:scale>
          <a:sx n="98" d="100"/>
          <a:sy n="98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DD1B-9B0F-D545-B3EA-22F4394173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929F7-6E6F-4A47-9302-B07006257E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CBB57-989C-4355-A5DA-F3643B183C0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BADB-47E4-0543-8E90-6190D6A361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9F278-C0D4-2647-97D9-548D4FDD3C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49854" y="146674"/>
            <a:ext cx="1077686" cy="131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9481457" y="90259"/>
            <a:ext cx="1077686" cy="131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099" name="Group 47"/>
          <p:cNvGrpSpPr/>
          <p:nvPr/>
        </p:nvGrpSpPr>
        <p:grpSpPr bwMode="auto">
          <a:xfrm>
            <a:off x="700089" y="227232"/>
            <a:ext cx="10115550" cy="1189038"/>
            <a:chOff x="-1" y="-1201797"/>
            <a:chExt cx="7688266" cy="1189040"/>
          </a:xfrm>
        </p:grpSpPr>
        <p:pic>
          <p:nvPicPr>
            <p:cNvPr id="4100" name="image3.pn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1" y="-1201797"/>
              <a:ext cx="7688266" cy="118904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4101" name="Shape 46"/>
            <p:cNvSpPr>
              <a:spLocks noChangeArrowheads="1"/>
            </p:cNvSpPr>
            <p:nvPr/>
          </p:nvSpPr>
          <p:spPr bwMode="auto">
            <a:xfrm>
              <a:off x="360361" y="-1161786"/>
              <a:ext cx="7315204" cy="646328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lIns="45718" tIns="45718" rIns="45718" bIns="45718" anchor="ctr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rgbClr val="FFFFFF"/>
                  </a:solidFill>
                  <a:latin typeface="Arial" panose="020B0604020202020204" pitchFamily="34" charset="0"/>
                </a:rPr>
                <a:t>JOURNAL CLUB (Date: 17 Jul 2023)</a:t>
              </a:r>
              <a:endParaRPr lang="en-US" sz="3600" b="1" u="sng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4" descr="afmc ca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1095389"/>
            <a:ext cx="2462330" cy="23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431143" y="3995994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770"/>
                <a:gridCol w="4401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Col SK Singh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 of Internal Medicine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AFMC, Pune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Sqn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Ldr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Saipangallu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(JR-2)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 of Internal Medicine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AFMC, Pune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48388" cy="877888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825624"/>
            <a:ext cx="6929437" cy="46672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PCI with the </a:t>
            </a:r>
            <a:r>
              <a:rPr lang="en-IN" sz="2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verolimus</a:t>
            </a: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-eluting cobalt-chromium stent (CoCr-EES, </a:t>
            </a:r>
            <a:r>
              <a:rPr lang="en-IN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XienceTM</a:t>
            </a: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6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in the setting of ACS (STEMI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NSTEMI/ UA).</a:t>
            </a:r>
            <a:b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 complications (death, MI, stroke, or major bleeding) during hospital stay for treatment.</a:t>
            </a:r>
            <a:b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IN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apable of oral DAPT</a:t>
            </a:r>
            <a:endParaRPr lang="en-I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Xience Prime Coronary Stent for Hospita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 b="19850"/>
          <a:stretch>
            <a:fillRect/>
          </a:stretch>
        </p:blipFill>
        <p:spPr bwMode="auto">
          <a:xfrm>
            <a:off x="7871769" y="571500"/>
            <a:ext cx="362014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lopidogrel Aspirin | CLOPIVIB A - Vibcare Phar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33575" r="15274" b="33575"/>
          <a:stretch>
            <a:fillRect/>
          </a:stretch>
        </p:blipFill>
        <p:spPr bwMode="auto">
          <a:xfrm>
            <a:off x="7491412" y="4406897"/>
            <a:ext cx="44005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8"/>
            <a:ext cx="6605588" cy="842964"/>
          </a:xfrm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1157288"/>
            <a:ext cx="11210925" cy="5486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Patients with,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Oral anticoagulants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Medical history of ICH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Serious complications (MI, stroke, and major bleeding) during hospital stay post-PCI 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other than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IN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ience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implanted in PCI performed at the time of enrolment. 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Coronary bioabsorbable vascular scaffolds (BVS) implanted prior to or at the time of enrolment (including implantation cases in clinical trial) 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Intolerability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clopidogrel before enrolment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636" y="44960"/>
            <a:ext cx="7086600" cy="640836"/>
          </a:xfrm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POINTS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" y="1071561"/>
            <a:ext cx="4727839" cy="5638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Death: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Cardiac death: MI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Vascular death : CVA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 cardiac death: Infections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for revascularization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Stent thrombosis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Requiring surgeries: CABG, Vascular complications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Bleeding complications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CVA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5976937" y="742948"/>
            <a:ext cx="4881564" cy="50291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8747" y="1180679"/>
            <a:ext cx="4478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TLF: Target Lesion Failure</a:t>
            </a:r>
            <a:br>
              <a:rPr lang="en-IN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Cardiac death, myocardial infarction (MI) of target vessels, Clinically-indicated TLR </a:t>
            </a:r>
            <a:b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TVF: Target Vessel Failure</a:t>
            </a:r>
            <a:br>
              <a:rPr lang="en-IN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Cardiac death (or) MI</a:t>
            </a:r>
            <a:b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MACE: Major Adverse Cardiac Events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Cardiac death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(or)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938" y="5843503"/>
            <a:ext cx="843914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800" b="1" u="sng" dirty="0">
                <a:effectLst/>
                <a:latin typeface="TimesNewRomanPSMT"/>
              </a:rPr>
              <a:t>Note: Evaluation method of the primary endpoint: </a:t>
            </a:r>
            <a:br>
              <a:rPr lang="en-IN" sz="1800" dirty="0">
                <a:effectLst/>
                <a:latin typeface="TimesNewRomanPSMT"/>
              </a:rPr>
            </a:br>
            <a:r>
              <a:rPr lang="en-IN" sz="1800" dirty="0">
                <a:effectLst/>
                <a:latin typeface="TimesNewRomanPSMT"/>
              </a:rPr>
              <a:t>Non-inferiority of the Clopidogrel monotherapy after 1-month DAPT over the 12-month DAPT  was verified with regard to the primary endpoint at 12 months (primary analysis) </a:t>
            </a:r>
            <a:endParaRPr lang="en-IN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738" y="560422"/>
            <a:ext cx="158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09763"/>
            <a:ext cx="7796349" cy="1200816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729" y="5171004"/>
            <a:ext cx="6410794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YEAR FOLLOW UP completed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Jun 2021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4107/4136 (99.3%)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136545"/>
                <a:gridCol w="301855"/>
                <a:gridCol w="2438400"/>
                <a:gridCol w="2438400"/>
              </a:tblGrid>
              <a:tr h="759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STOPDAPT-2 TRIAL</a:t>
                      </a:r>
                      <a:endParaRPr lang="en-US" dirty="0"/>
                    </a:p>
                    <a:p>
                      <a:r>
                        <a:rPr lang="en-US" dirty="0"/>
                        <a:t>(25-DEC-15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08 DEC 2017)</a:t>
                      </a:r>
                      <a:endParaRPr 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STOPDAPT-2 ACS TRIAL </a:t>
                      </a:r>
                      <a:endParaRPr lang="en-US" dirty="0"/>
                    </a:p>
                    <a:p>
                      <a:r>
                        <a:rPr lang="en-US" dirty="0"/>
                        <a:t>(30 MAR 18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08-JUN-2020)</a:t>
                      </a:r>
                      <a:endParaRPr lang="en-US" dirty="0"/>
                    </a:p>
                  </a:txBody>
                  <a:tcPr/>
                </a:tc>
                <a:tc hMerge="1">
                  <a:tcPr/>
                </a:tc>
              </a:tr>
              <a:tr h="44031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1161</a:t>
                      </a:r>
                      <a:endParaRPr lang="en-US" sz="2000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3008</a:t>
                      </a:r>
                      <a:endParaRPr lang="en-US" sz="2000" dirty="0"/>
                    </a:p>
                  </a:txBody>
                  <a:tcPr/>
                </a:tc>
                <a:tc hMerge="1">
                  <a:tcPr/>
                </a:tc>
              </a:tr>
              <a:tr h="1085699">
                <a:tc>
                  <a:txBody>
                    <a:bodyPr/>
                    <a:lstStyle/>
                    <a:p>
                      <a:r>
                        <a:rPr lang="en-US" sz="2000" dirty="0"/>
                        <a:t>ASSIGNED POPULATION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B050"/>
                          </a:solidFill>
                        </a:rPr>
                        <a:t>1-2 M DAPT</a:t>
                      </a:r>
                      <a:endParaRPr lang="en-US" sz="2000" b="1" u="sng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572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12 M DAPT</a:t>
                      </a: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589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B050"/>
                          </a:solidFill>
                        </a:rPr>
                        <a:t>1-2 M DAPT</a:t>
                      </a:r>
                      <a:endParaRPr lang="en-US" sz="2000" b="1" u="sng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1506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12 M DAPT</a:t>
                      </a: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1502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9989">
                <a:tc>
                  <a:txBody>
                    <a:bodyPr/>
                    <a:lstStyle/>
                    <a:p>
                      <a:r>
                        <a:rPr lang="en-US" sz="2000" dirty="0"/>
                        <a:t>WITHDRAW CONSENT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03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565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583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1493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1495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56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ANALYTICAL POPULATION</a:t>
                      </a:r>
                      <a:endParaRPr lang="en-US" sz="2000" b="1" u="sng" dirty="0"/>
                    </a:p>
                    <a:p>
                      <a:pPr algn="ctr"/>
                      <a:endParaRPr lang="en-US" sz="2000" b="1" u="sng" dirty="0"/>
                    </a:p>
                    <a:p>
                      <a:pPr algn="ctr"/>
                      <a:r>
                        <a:rPr lang="en-US" sz="2000" b="1" u="sng" dirty="0"/>
                        <a:t>4136</a:t>
                      </a:r>
                      <a:endParaRPr lang="en-US" sz="2000" b="1" u="sng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856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B050"/>
                          </a:solidFill>
                        </a:rPr>
                        <a:t>1-2 M DAPT</a:t>
                      </a:r>
                      <a:endParaRPr lang="en-US" sz="2000" b="1" u="sng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2000" u="sng" dirty="0"/>
                    </a:p>
                    <a:p>
                      <a:pPr algn="ctr"/>
                      <a:r>
                        <a:rPr lang="en-US" sz="2000" u="none" dirty="0"/>
                        <a:t>2058</a:t>
                      </a:r>
                      <a:endParaRPr lang="en-US" sz="2000" u="none" dirty="0"/>
                    </a:p>
                  </a:txBody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12 M DAPT</a:t>
                      </a: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2078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759989">
                <a:tc>
                  <a:txBody>
                    <a:bodyPr/>
                    <a:lstStyle/>
                    <a:p>
                      <a:r>
                        <a:rPr lang="en-US" sz="2000" dirty="0"/>
                        <a:t>LOST TO FOLLOW UP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4403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2043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2064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988" r="5437"/>
          <a:stretch>
            <a:fillRect/>
          </a:stretch>
        </p:blipFill>
        <p:spPr>
          <a:xfrm>
            <a:off x="1" y="0"/>
            <a:ext cx="122057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57938" y="1385888"/>
            <a:ext cx="5243512" cy="714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599" y="1385888"/>
            <a:ext cx="3071813" cy="51435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-707"/>
            <a:ext cx="12192000" cy="68673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931" y="0"/>
            <a:ext cx="6531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504" y="1800227"/>
            <a:ext cx="9888991" cy="218521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baseline characteristics and medications were well balanced between the 1-2 month and 12 month DAPT groups</a:t>
            </a:r>
            <a:endParaRPr lang="en-I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>
              <a:effectLst/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t="2044" b="54268"/>
          <a:stretch>
            <a:fillRect/>
          </a:stretch>
        </p:blipFill>
        <p:spPr>
          <a:xfrm>
            <a:off x="628650" y="226932"/>
            <a:ext cx="10129838" cy="4419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0525" y="1771651"/>
            <a:ext cx="5943600" cy="5459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875" y="4816572"/>
            <a:ext cx="11844338" cy="184665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INTERPRETATION:</a:t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months of DAPT group did not meet criteria for non-inferiority compared with 12 months of DAPT for the primary end point.</a:t>
            </a:r>
            <a:endParaRPr lang="en-IN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i="1" dirty="0">
                <a:latin typeface="Helvetica" pitchFamily="2" charset="0"/>
              </a:rPr>
              <a:t>C</a:t>
            </a:r>
            <a:r>
              <a:rPr lang="en-IN" i="1" dirty="0">
                <a:effectLst/>
                <a:latin typeface="Helvetica" pitchFamily="2" charset="0"/>
              </a:rPr>
              <a:t>lopidogrel monotherapy after 1 to 2 months of DAPT </a:t>
            </a:r>
            <a:r>
              <a:rPr lang="en-IN" i="1" dirty="0">
                <a:latin typeface="Helvetica" pitchFamily="2" charset="0"/>
                <a:sym typeface="Wingdings" panose="05000000000000000000" pitchFamily="2" charset="2"/>
              </a:rPr>
              <a:t> </a:t>
            </a:r>
            <a:r>
              <a:rPr lang="en-IN" i="1" dirty="0">
                <a:effectLst/>
                <a:latin typeface="Helvetica" pitchFamily="2" charset="0"/>
              </a:rPr>
              <a:t>Associated with a reduction in major bleeding events and numerical increase in cardiovascular events</a:t>
            </a:r>
            <a:endParaRPr lang="en-IN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6263" y="4100513"/>
            <a:ext cx="5757862" cy="54595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3394" y="2999031"/>
            <a:ext cx="5943600" cy="5459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8091"/>
            <a:ext cx="12192000" cy="47795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5504" r="2318"/>
          <a:stretch>
            <a:fillRect/>
          </a:stretch>
        </p:blipFill>
        <p:spPr>
          <a:xfrm>
            <a:off x="5386388" y="195356"/>
            <a:ext cx="6697001" cy="597684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09" y="1127051"/>
            <a:ext cx="5186363" cy="406265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IN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months of DAPT group did not meet criteria for noninferiority compared with 12 months of DAPT for the primary end point.</a:t>
            </a:r>
            <a:endParaRPr lang="en-IN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present study would be inconclusive, given the failure of non-inferiority testing for the primary end point. </a:t>
            </a:r>
            <a:endParaRPr lang="en-IN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499" y="238124"/>
            <a:ext cx="5437429" cy="442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1" y="238125"/>
            <a:ext cx="5486400" cy="442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499" y="4943475"/>
            <a:ext cx="11669714" cy="156966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i="1" dirty="0">
                <a:latin typeface="Helvetica" pitchFamily="2" charset="0"/>
              </a:rPr>
              <a:t>C</a:t>
            </a:r>
            <a:r>
              <a:rPr lang="en-IN" sz="2400" i="1" dirty="0">
                <a:effectLst/>
                <a:latin typeface="Helvetica" pitchFamily="2" charset="0"/>
              </a:rPr>
              <a:t>lopidogrel monotherapy after 1 to 2 months of DAPT </a:t>
            </a:r>
            <a:r>
              <a:rPr lang="en-IN" sz="2400" i="1" dirty="0">
                <a:latin typeface="Helvetica" pitchFamily="2" charset="0"/>
                <a:sym typeface="Wingdings" panose="05000000000000000000" pitchFamily="2" charset="2"/>
              </a:rPr>
              <a:t> </a:t>
            </a:r>
            <a:r>
              <a:rPr lang="en-IN" sz="2400" i="1" dirty="0">
                <a:effectLst/>
                <a:latin typeface="Helvetica" pitchFamily="2" charset="0"/>
              </a:rPr>
              <a:t>Associated with a reduction in major bleeding events </a:t>
            </a:r>
            <a:endParaRPr lang="en-IN" sz="2400" i="1" dirty="0">
              <a:effectLst/>
              <a:latin typeface="Helvetica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i="1" dirty="0">
              <a:latin typeface="Helvetica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i="1" dirty="0">
                <a:latin typeface="Helvetica" pitchFamily="2" charset="0"/>
              </a:rPr>
              <a:t>N</a:t>
            </a:r>
            <a:r>
              <a:rPr lang="en-IN" sz="2400" i="1" dirty="0">
                <a:effectLst/>
                <a:latin typeface="Helvetica" pitchFamily="2" charset="0"/>
              </a:rPr>
              <a:t>umerical increase in cardiovascular events</a:t>
            </a:r>
            <a:endParaRPr lang="en-IN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760723"/>
            <a:ext cx="10706100" cy="6097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9" y="76510"/>
            <a:ext cx="10920412" cy="684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6338" y="1114425"/>
            <a:ext cx="3314700" cy="385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74445" y="3043237"/>
            <a:ext cx="3314700" cy="385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4445" y="6097277"/>
            <a:ext cx="3314700" cy="6842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29663" y="1114424"/>
            <a:ext cx="1900237" cy="5667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0125" y="4943473"/>
            <a:ext cx="3314700" cy="385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2438" y="767949"/>
            <a:ext cx="7929562" cy="594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01599"/>
            <a:ext cx="7549945" cy="684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0900" y="785812"/>
            <a:ext cx="585788" cy="5000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93744" y="1757362"/>
            <a:ext cx="800100" cy="26098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86588" y="4424362"/>
            <a:ext cx="957262" cy="22907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37" y="0"/>
            <a:ext cx="12206637" cy="5572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2338" y="3786188"/>
            <a:ext cx="1528762" cy="9429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43887" y="3214688"/>
            <a:ext cx="1143001" cy="500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5257800" cy="700088"/>
          </a:xfrm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1057275"/>
            <a:ext cx="11458575" cy="56292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standard regimen after PCI in patients with ACS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months of DAPT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spirin +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ewer P2Y12 inhibitor (Ticagrelor or Prasugrel).</a:t>
            </a:r>
            <a:b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hrombotic risk of patients with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ACS is known to attenuate over time</a:t>
            </a:r>
            <a:r>
              <a:rPr lang="en-IN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Prevalence of patients with </a:t>
            </a:r>
            <a:r>
              <a:rPr lang="en-IN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bleeding risk is much higher in real clinical practice than in clinical trials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IN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e-escalation of antithrombotic therapy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time-dependent attenuation of thrombotic risk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“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 be” a reasonable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 in patients with ACS. 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63524"/>
            <a:ext cx="7591425" cy="835025"/>
          </a:xfrm>
          <a:ln w="254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IN" b="1" dirty="0">
                <a:solidFill>
                  <a:srgbClr val="C00000"/>
                </a:solidFill>
                <a:effectLst/>
                <a:latin typeface="Helvetica" pitchFamily="2" charset="0"/>
              </a:rPr>
              <a:t>ARGUMENT: </a:t>
            </a:r>
            <a:endParaRPr lang="en-IN" b="1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371600"/>
            <a:ext cx="11758611" cy="4900613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N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should be cautious in adopting clopidogrel monotherapy after 1 to 2 months of DAPT in patients with ACS,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because 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Its 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Associated with a numerical </a:t>
            </a:r>
            <a:r>
              <a:rPr lang="en-IN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cardiovascular events 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compared with 12 months of DAPT with aspirin and clopidogrel”.</a:t>
            </a:r>
            <a:b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N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lopidogrel monotherapy after 1 to 2 months of DAPT remains a viable option even in patients with ACS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because 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was associated with </a:t>
            </a:r>
            <a:r>
              <a:rPr lang="en-IN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 reduction in major bleeding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without meaningful difference in cardiovascular death, large myocardial infarction, and stroke compared with 12 months of DAPT with aspirin and clopidogrel”. </a:t>
            </a:r>
            <a:endParaRPr lang="en-IN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105"/>
            <a:ext cx="10515600" cy="677863"/>
          </a:xfrm>
          <a:ln w="254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WHICH IS BETTER?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243013"/>
            <a:ext cx="11586753" cy="527288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IN" sz="24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Clopidogrel monotherapy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I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the optimal antithrombotic regimen after </a:t>
            </a:r>
            <a:r>
              <a:rPr lang="en-I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short DAPT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patients with ACS who underwent successful PCI. </a:t>
            </a:r>
            <a:b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Several previous studies suggested that </a:t>
            </a:r>
            <a:r>
              <a:rPr lang="en-IN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4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spirin monotherapy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safe and effective </a:t>
            </a:r>
            <a:r>
              <a:rPr lang="en-IN" sz="24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a 3-month course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DAPT in patients with ACS or CCS.</a:t>
            </a:r>
            <a:b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N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anti-platelet agent is optimal for monotherapy after very short DAPT? </a:t>
            </a:r>
            <a:endParaRPr lang="en-IN" sz="2400" b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IN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KNOWN</a:t>
            </a:r>
            <a:b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N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studies are warranted to define the optimal antithrombotic regimen after PCI in patients with ACS.</a:t>
            </a:r>
            <a:endParaRPr lang="en-IN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  <a:ln w="254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663238" cy="51784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patients with ACS who underwent successful PCI using CoCr-EES (Cobalt-Chromium </a:t>
            </a:r>
            <a:r>
              <a:rPr lang="en-IN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Everolimus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Eluting Stent), clopidogrel monotherapy after 1 to 2 months of DAPT failed to attest noninferiority to 12 months of DAPT with aspirin and clopidogrel for the net clinical benefit with a numerical increase in cardiovascular events despite reduction in major bleeding events. </a:t>
            </a:r>
            <a:b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directionally different efficacy and safety outcomes indicate the need for further clinical trials.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RCT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rial was performed at 74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centres across Japan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Follow up rate was 99.3%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high follow up rate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tudy-group assignments were blinded, ( Statistician, Members of the independent clinical event committee, Steering committee, Sponsor (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bbott medical ®)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clinical benefit might be a clinically relevant measure for comparing a given antithrombotic regimen with another.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Scope for further research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9" y="1371600"/>
            <a:ext cx="11930062" cy="49149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ACS patients 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Higher risk of cardiovascular events after PCI (compared to CCS)</a:t>
            </a:r>
            <a:endParaRPr lang="en-IN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recommended to take DAPT for a longer duration after PCI </a:t>
            </a:r>
            <a:b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(~12 months). </a:t>
            </a:r>
            <a:endParaRPr lang="en-IN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Rationale?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trials in 1990</a:t>
            </a:r>
            <a:endParaRPr lang="en-IN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oncerns 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ncreased bleeding events with prolonged DAPT. </a:t>
            </a:r>
            <a:endParaRPr lang="en-IN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LEADERS trial, ticagrelor monotherapy even after 1 month of DAPT compared with 12 months of DAPT with </a:t>
            </a:r>
            <a:r>
              <a:rPr lang="en-IN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aspirin and ticagrelor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associated with a significant reduction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major bleeding events without an increase in cardiovascular events.</a:t>
            </a:r>
            <a:endParaRPr lang="en-IN" sz="2400" b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6251" y="91024"/>
            <a:ext cx="8576963" cy="107721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STUDY: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OBESRVATION FROM PREVIOUS STUDIES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71440"/>
            <a:ext cx="6686550" cy="735013"/>
          </a:xfrm>
          <a:ln w="254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Pooled the study patients from the 2 different trials (STOPDAPT-2 and STOPDAPT-2 ACS)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might have 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confound the interpretation of data.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Validity of evaluating net clinical benefit has not yet been established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Given intervention affects the components of the primary end point in opposite directions.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ncidence of the primary end point in the 12-month DAPT group was remarkably lower than anticipated 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Underpowered study.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pen-label trial design might have resulted in the differences in the ascertainment of outcomes.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Randomization was not performed at initial1 to 2 months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1- to 2-month DAPT group, aspirin was discontinued not exactly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1 month, but at 30 to 59 days after index PCI.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nfluence of clopidogrel resistance owing to CYP2C19 variations on clinical outcomes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prevalence of clopidogrel resistance is high in Japanese patients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i="1" dirty="0">
              <a:effectLst/>
              <a:latin typeface="Helvetica" pitchFamily="2" charset="0"/>
            </a:endParaRPr>
          </a:p>
          <a:p>
            <a:endParaRPr lang="en-IN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1750" y="71440"/>
            <a:ext cx="6686550" cy="735013"/>
          </a:xfrm>
          <a:ln w="254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7"/>
          </a:xfrm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APPRAISAL</a:t>
            </a:r>
            <a:endParaRPr lang="en-IN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35781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TITLE</a:t>
            </a:r>
            <a:r>
              <a:rPr lang="en-IN" dirty="0"/>
              <a:t> </a:t>
            </a:r>
            <a:endParaRPr lang="en-IN" dirty="0"/>
          </a:p>
          <a:p>
            <a:pPr lvl="1">
              <a:lnSpc>
                <a:spcPct val="150000"/>
              </a:lnSpc>
            </a:pPr>
            <a:r>
              <a:rPr lang="en-IN" dirty="0"/>
              <a:t>Is it interesting?:	</a:t>
            </a:r>
            <a:r>
              <a:rPr lang="en-IN" b="1" dirty="0"/>
              <a:t>YES</a:t>
            </a:r>
            <a:endParaRPr lang="en-IN" b="1" dirty="0"/>
          </a:p>
          <a:p>
            <a:pPr>
              <a:lnSpc>
                <a:spcPct val="150000"/>
              </a:lnSpc>
            </a:pPr>
            <a:endParaRPr lang="en-IN" b="1" dirty="0"/>
          </a:p>
          <a:p>
            <a:pPr>
              <a:lnSpc>
                <a:spcPct val="150000"/>
              </a:lnSpc>
            </a:pPr>
            <a:r>
              <a:rPr lang="en-IN" b="1" dirty="0"/>
              <a:t>ABSTRACT</a:t>
            </a:r>
            <a:endParaRPr lang="en-IN" b="1" dirty="0"/>
          </a:p>
          <a:p>
            <a:pPr lvl="1">
              <a:lnSpc>
                <a:spcPct val="150000"/>
              </a:lnSpc>
            </a:pPr>
            <a:r>
              <a:rPr lang="en-IN" dirty="0"/>
              <a:t>Will the conclusions likely to be useful to you, in your area of clinical practice or research?		</a:t>
            </a:r>
            <a:r>
              <a:rPr lang="en-IN" b="1" dirty="0"/>
              <a:t>YES</a:t>
            </a:r>
            <a:endParaRPr lang="en-IN" b="1" dirty="0"/>
          </a:p>
          <a:p>
            <a:pPr lvl="1">
              <a:lnSpc>
                <a:spcPct val="150000"/>
              </a:lnSpc>
            </a:pPr>
            <a:endParaRPr lang="en-IN" b="1" dirty="0"/>
          </a:p>
          <a:p>
            <a:pPr lvl="1">
              <a:lnSpc>
                <a:spcPct val="150000"/>
              </a:lnSpc>
            </a:pPr>
            <a:r>
              <a:rPr lang="en-IN" dirty="0"/>
              <a:t>Whether the settings in the material methods are similar to your own settings?	</a:t>
            </a:r>
            <a:r>
              <a:rPr lang="en-IN" b="1" dirty="0"/>
              <a:t>YES</a:t>
            </a:r>
            <a:r>
              <a:rPr lang="en-IN" dirty="0"/>
              <a:t>                           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717951"/>
          </a:xfrm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QUESTION</a:t>
            </a:r>
            <a:endParaRPr lang="en-I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Is there a clear cut / specific research question? 	</a:t>
            </a:r>
            <a:r>
              <a:rPr lang="en-IN" b="1" dirty="0"/>
              <a:t>YES</a:t>
            </a:r>
            <a:endParaRPr lang="en-IN" b="1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Was it feasible for the authors to study this question given there with the technical expertise and available facilities?	</a:t>
            </a:r>
            <a:r>
              <a:rPr lang="en-IN" b="1" dirty="0"/>
              <a:t>YES</a:t>
            </a:r>
            <a:endParaRPr lang="en-IN" b="1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Does the research question has some element of novelty? 	</a:t>
            </a:r>
            <a:r>
              <a:rPr lang="en-IN" b="1" dirty="0"/>
              <a:t>YES </a:t>
            </a:r>
            <a:endParaRPr lang="en-IN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5"/>
            <a:ext cx="10515600" cy="646928"/>
          </a:xfrm>
          <a:ln w="254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lang="en-I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22" y="1242871"/>
            <a:ext cx="10515600" cy="4854190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Have the authors made a mention of actual / study population? </a:t>
            </a:r>
            <a:r>
              <a:rPr lang="en-IN" b="1" dirty="0"/>
              <a:t>YES</a:t>
            </a:r>
            <a:endParaRPr lang="en-IN" b="1" dirty="0"/>
          </a:p>
          <a:p>
            <a:endParaRPr lang="en-IN" dirty="0"/>
          </a:p>
          <a:p>
            <a:r>
              <a:rPr lang="en-IN" dirty="0"/>
              <a:t>Is the method of sampling been described? </a:t>
            </a:r>
            <a:r>
              <a:rPr lang="en-IN" b="1" dirty="0"/>
              <a:t>YES</a:t>
            </a:r>
            <a:endParaRPr lang="en-IN" b="1" dirty="0"/>
          </a:p>
          <a:p>
            <a:endParaRPr lang="en-IN" dirty="0"/>
          </a:p>
          <a:p>
            <a:r>
              <a:rPr lang="en-IN" dirty="0"/>
              <a:t>Whether a mention of all the potential confounding factors been made? </a:t>
            </a:r>
            <a:r>
              <a:rPr lang="en-IN" b="1" dirty="0"/>
              <a:t>YES</a:t>
            </a:r>
            <a:endParaRPr lang="en-IN" b="1" dirty="0"/>
          </a:p>
          <a:p>
            <a:endParaRPr lang="en-IN" b="1" dirty="0"/>
          </a:p>
          <a:p>
            <a:r>
              <a:rPr lang="en-IN" dirty="0"/>
              <a:t>Any selection or information bias could have been occurred? </a:t>
            </a:r>
            <a:r>
              <a:rPr lang="en-IN" b="1" dirty="0"/>
              <a:t>UNLIKELY</a:t>
            </a:r>
            <a:endParaRPr lang="en-IN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sz="2400" u="sng" dirty="0">
                <a:solidFill>
                  <a:srgbClr val="C00000"/>
                </a:solidFill>
              </a:rPr>
              <a:t>GATE Framework Assessment: PECOT</a:t>
            </a:r>
            <a:endParaRPr lang="en-IN" sz="2400" u="sng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5" y="1694314"/>
            <a:ext cx="1835055" cy="110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97" y="3007742"/>
            <a:ext cx="13497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5092397" y="4707379"/>
            <a:ext cx="1296988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584" y="1790638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5225" y="3426541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0540" y="3426541"/>
            <a:ext cx="1954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794928" y="3071673"/>
            <a:ext cx="1448" cy="107906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5584" y="4994994"/>
            <a:ext cx="4426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810" y="1909173"/>
            <a:ext cx="34572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PARTICIPANTS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4136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684" y="3220906"/>
            <a:ext cx="35365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1-2 month DAPT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2058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956" y="3348409"/>
            <a:ext cx="35205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12 MONTH DAPT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2078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9809" y="4787645"/>
            <a:ext cx="360592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CARDIOVASCULAR OUTCOMES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BLEEDING OUT COMES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1890" y="4918004"/>
            <a:ext cx="4556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DURATION : 25 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 15 TO 08 JUN 2020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027"/>
          <p:cNvSpPr>
            <a:spLocks noChangeShapeType="1"/>
          </p:cNvSpPr>
          <p:nvPr/>
        </p:nvSpPr>
        <p:spPr bwMode="auto">
          <a:xfrm rot="-5400000" flipH="1" flipV="1">
            <a:off x="6830820" y="5287359"/>
            <a:ext cx="5847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033"/>
          <p:cNvSpPr>
            <a:spLocks noChangeShapeType="1"/>
          </p:cNvSpPr>
          <p:nvPr/>
        </p:nvSpPr>
        <p:spPr bwMode="auto">
          <a:xfrm rot="10800000">
            <a:off x="6708393" y="5159735"/>
            <a:ext cx="624563" cy="1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7326" y="5118059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23" y="2557461"/>
            <a:ext cx="7953374" cy="871539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>
                <a:solidFill>
                  <a:srgbClr val="C00000"/>
                </a:solidFill>
              </a:rPr>
              <a:t>ASSESSING VALIDITY</a:t>
            </a:r>
            <a:endParaRPr lang="en-I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85742" y="317958"/>
            <a:ext cx="11872906" cy="779640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RAMMBO ACRONYM : ASSESSING STUDY BIAS</a:t>
            </a:r>
            <a:b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819651" y="1947334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P</a:t>
            </a:r>
            <a:endParaRPr lang="en-US" sz="2935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338639" y="3725334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E</a:t>
            </a:r>
            <a:endParaRPr lang="en-US" sz="2935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253039" y="3725334"/>
            <a:ext cx="455612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C</a:t>
            </a:r>
            <a:endParaRPr lang="en-US" sz="2935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776788" y="5418667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O</a:t>
            </a:r>
            <a:endParaRPr lang="en-US" sz="2935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625851" y="5842000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T</a:t>
            </a:r>
            <a:endParaRPr lang="en-US" sz="2935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3067758" y="5977820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4235450" y="3307295"/>
            <a:ext cx="1468439" cy="147813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321175" y="5175253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4970463" y="3291419"/>
            <a:ext cx="0" cy="311679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4114800" y="1862668"/>
            <a:ext cx="1746251" cy="1169459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4338637" y="57573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3276602" y="5782028"/>
            <a:ext cx="722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2286001" y="2032000"/>
            <a:ext cx="666751" cy="3409434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95097" tIns="47549" rIns="95097" bIns="47549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P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E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C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O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T</a:t>
            </a:r>
            <a:endParaRPr lang="en-US" sz="2535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6553200" y="1950862"/>
            <a:ext cx="3962400" cy="3019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txBody>
          <a:bodyPr lIns="95097" tIns="47549" rIns="95097" bIns="47549">
            <a:spAutoFit/>
          </a:bodyPr>
          <a:lstStyle/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R</a:t>
            </a:r>
            <a:r>
              <a:rPr lang="en-US" sz="2535" dirty="0"/>
              <a:t>ecruitment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A</a:t>
            </a:r>
            <a:r>
              <a:rPr lang="en-US" sz="2535" dirty="0"/>
              <a:t>llocation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M</a:t>
            </a:r>
            <a:r>
              <a:rPr lang="en-US" sz="2535" dirty="0"/>
              <a:t>aintenance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M</a:t>
            </a:r>
            <a:r>
              <a:rPr lang="en-US" sz="2535" dirty="0"/>
              <a:t>easurement of outcome 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B</a:t>
            </a:r>
            <a:r>
              <a:rPr lang="en-US" sz="2535" dirty="0"/>
              <a:t>lind or </a:t>
            </a:r>
            <a:r>
              <a:rPr lang="en-US" sz="2535" b="1" dirty="0"/>
              <a:t>O</a:t>
            </a:r>
            <a:r>
              <a:rPr lang="en-US" sz="2535" dirty="0"/>
              <a:t>bjective</a:t>
            </a:r>
            <a:endParaRPr lang="en-US" sz="253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414462" y="166267"/>
            <a:ext cx="8992550" cy="976734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 : RECRUITMENT</a:t>
            </a:r>
            <a:endParaRPr lang="en-A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setting &amp; eligibility criteria well described 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Participants  representative  of  eligible 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Prognostic/risk profile appropriate to study question?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Randomization process described adequately?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 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2377366" y="59129"/>
            <a:ext cx="7437268" cy="834690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“A”: ALLOCATION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4284101" y="5944204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5032017" y="3293605"/>
            <a:ext cx="1704975" cy="171626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5302009" y="5173925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5879063" y="3355355"/>
            <a:ext cx="0" cy="3077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5252677" y="5729924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4475875" y="5729924"/>
            <a:ext cx="722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5656260" y="5425429"/>
            <a:ext cx="47578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/>
              <a:t>O</a:t>
            </a:r>
            <a:endParaRPr lang="en-AU" sz="3335" dirty="0"/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5105401" y="996702"/>
            <a:ext cx="1746251" cy="116945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5291020" y="1043587"/>
            <a:ext cx="1048055" cy="465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 4136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5721903" y="2076546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5981700" y="2134555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800863" y="2897564"/>
            <a:ext cx="8458200" cy="465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+mj-lt"/>
              </a:rPr>
              <a:t>Randomization</a:t>
            </a:r>
            <a:endParaRPr lang="en-AU" sz="24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7512526" y="1707522"/>
            <a:ext cx="3048000" cy="83469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</p:spPr>
        <p:txBody>
          <a:bodyPr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1:1 ratio for baseline randomization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374" y="3495078"/>
            <a:ext cx="35365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1-2 month DAPT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2058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6268" y="3493898"/>
            <a:ext cx="35205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12 MONTH DAPT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2078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10515600" cy="488374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 studies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Very short DAPT (1 to 3 months) followed by a single antiplatelet medication may be just as effective in reducing bleeding events without increasing cardiovascular events.</a:t>
            </a:r>
            <a:endParaRPr lang="en-IN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Ticagrelor</a:t>
            </a:r>
            <a:r>
              <a:rPr lang="en-IN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used as monotherapy after stopping DAPT</a:t>
            </a:r>
            <a:endParaRPr lang="en-IN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Superiority of Ticagrelor and Prasugrel</a:t>
            </a:r>
            <a:br>
              <a:rPr lang="en-IN" sz="24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b="1" i="0" u="sng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on Clopidogrel??</a:t>
            </a:r>
            <a:endParaRPr lang="en-IN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06251" y="388649"/>
            <a:ext cx="8576963" cy="5847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OBESRVATION FROM PREVIOUS STUDIES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2438400" y="200552"/>
            <a:ext cx="7678100" cy="837166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RAMMBO- MAINTENANCE </a:t>
            </a:r>
            <a:endParaRPr lang="en-AU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100365" y="4372849"/>
            <a:ext cx="4136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2300045" y="2241563"/>
            <a:ext cx="1843088" cy="2540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3211599" y="2347023"/>
            <a:ext cx="0" cy="409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2552945" y="60208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438400" y="3048000"/>
            <a:ext cx="1600200" cy="424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135" dirty="0"/>
              <a:t>        </a:t>
            </a:r>
            <a:endParaRPr lang="en-AU" sz="2135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985734" y="5692420"/>
            <a:ext cx="47578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en-AU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459486" y="1143001"/>
            <a:ext cx="5831840" cy="138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marL="381000" indent="-381000" eaLnBrk="0" hangingPunct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eaLnBrk="0" hangingPunct="0"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Did most participants remain in allocated groups  ? 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396" y="2790822"/>
            <a:ext cx="61721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algn="just" defTabSz="1219200" eaLnBrk="0" hangingPunct="0">
              <a:buFont typeface="Wingdings" panose="05000000000000000000" pitchFamily="2" charset="2"/>
              <a:buChar char="v"/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&amp;/or investigators blind to exposure (and comparison exposure)? 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AU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n-AU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defTabSz="1219200" eaLnBrk="0" hangingPunct="0">
              <a:buFont typeface="Wingdings" panose="05000000000000000000" pitchFamily="2" charset="2"/>
              <a:buChar char="v"/>
              <a:defRPr/>
            </a:pPr>
            <a:endParaRPr lang="en-AU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eaLnBrk="0" hangingPunct="0">
              <a:buFont typeface="Wingdings" panose="05000000000000000000" pitchFamily="2" charset="2"/>
              <a:buChar char="v"/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high &amp; similar in EG &amp;CG? </a:t>
            </a:r>
            <a:r>
              <a:rPr lang="en-A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eaLnBrk="0" hangingPunct="0">
              <a:buFont typeface="Wingdings" panose="05000000000000000000" pitchFamily="2" charset="2"/>
              <a:buChar char="v"/>
              <a:defRPr/>
            </a:pPr>
            <a:endParaRPr lang="en-AU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defTabSz="1219200" eaLnBrk="0" hangingPunct="0">
              <a:buFont typeface="Wingdings" panose="05000000000000000000" pitchFamily="2" charset="2"/>
              <a:buChar char="v"/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 of follow-up high &amp; similar in EG &amp;CG? </a:t>
            </a:r>
            <a:r>
              <a:rPr lang="en-A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2252765" y="131019"/>
            <a:ext cx="7335200" cy="755249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629483" y="5840944"/>
            <a:ext cx="817387" cy="66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479800" y="2201334"/>
            <a:ext cx="0" cy="448733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41602" y="3155284"/>
            <a:ext cx="1553258" cy="5473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935" dirty="0"/>
              <a:t>EG      CG</a:t>
            </a:r>
            <a:endParaRPr lang="en-AU" sz="2935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2619378" y="5090586"/>
            <a:ext cx="1719263" cy="16686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2641602" y="5924906"/>
            <a:ext cx="1674813" cy="176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3189290" y="5535084"/>
            <a:ext cx="543110" cy="732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4135" dirty="0"/>
              <a:t>O</a:t>
            </a:r>
            <a:endParaRPr lang="en-AU" sz="4135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52544" y="5681036"/>
            <a:ext cx="400442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endParaRPr lang="en-AU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2603223" y="1097600"/>
            <a:ext cx="1713191" cy="9424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70249" y="1064361"/>
            <a:ext cx="413266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endParaRPr lang="en-AU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603223" y="2402497"/>
            <a:ext cx="1843087" cy="185561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5192991" y="1997703"/>
            <a:ext cx="598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eaLnBrk="0" hangingPunct="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AU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or objective?   </a:t>
            </a:r>
            <a:r>
              <a:rPr lang="en-A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(Adjudicators)</a:t>
            </a:r>
            <a:endParaRPr lang="en-AU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6081" y="41395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4468" y="4317627"/>
            <a:ext cx="576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Authors reviewed all results:    </a:t>
            </a:r>
            <a:r>
              <a:rPr lang="en-A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4766" y="52706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205763" y="2706871"/>
            <a:ext cx="1321595" cy="1330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375785" y="4854889"/>
            <a:ext cx="1167289" cy="1133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855588" y="2704850"/>
            <a:ext cx="0" cy="2957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5" rIns="85588" bIns="42795"/>
          <a:lstStyle/>
          <a:p>
            <a:r>
              <a:rPr lang="en-US" sz="1680" dirty="0"/>
              <a:t>   </a:t>
            </a:r>
            <a:endParaRPr lang="en-US" sz="1680" dirty="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87532" y="721520"/>
            <a:ext cx="1571625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496122" y="5450462"/>
            <a:ext cx="113728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5" rIns="85588" bIns="42795" anchor="ctr">
            <a:spAutoFit/>
          </a:bodyPr>
          <a:lstStyle/>
          <a:p>
            <a:endParaRPr lang="en-US" sz="168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4091464" y="5294852"/>
            <a:ext cx="0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5" rIns="85588" bIns="42795"/>
          <a:lstStyle/>
          <a:p>
            <a:endParaRPr lang="en-US" sz="168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693145" y="973730"/>
            <a:ext cx="371620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410644" y="3097987"/>
            <a:ext cx="911832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   C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693145" y="5176417"/>
            <a:ext cx="459784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447780" y="5362119"/>
            <a:ext cx="360399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963603" y="2195516"/>
            <a:ext cx="3328476" cy="437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A</a:t>
            </a:r>
            <a:r>
              <a:rPr lang="en-AU" sz="2280" dirty="0"/>
              <a:t>llocation : </a:t>
            </a:r>
            <a:r>
              <a:rPr lang="en-AU" sz="2280" b="1" dirty="0"/>
              <a:t>Adequate</a:t>
            </a:r>
            <a:r>
              <a:rPr lang="en-AU" sz="2280" dirty="0"/>
              <a:t> 	 </a:t>
            </a:r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987541" y="3352803"/>
            <a:ext cx="3657071" cy="1139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aintenance: High Retention</a:t>
            </a:r>
            <a:endParaRPr lang="en-AU" sz="2280" dirty="0"/>
          </a:p>
          <a:p>
            <a:pPr eaLnBrk="0" hangingPunct="0"/>
            <a:r>
              <a:rPr lang="en-AU" sz="2280" dirty="0"/>
              <a:t>    </a:t>
            </a:r>
            <a:endParaRPr lang="en-AU" sz="2280" dirty="0"/>
          </a:p>
          <a:p>
            <a:pPr eaLnBrk="0" hangingPunct="0"/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6918960" y="5056385"/>
            <a:ext cx="4578307" cy="7881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easurement : </a:t>
            </a:r>
            <a:r>
              <a:rPr lang="en-AU" sz="2280" b="1" dirty="0"/>
              <a:t>Right Statistical tools </a:t>
            </a:r>
            <a:r>
              <a:rPr lang="en-AU" sz="2280" dirty="0"/>
              <a:t>(of outcomes)</a:t>
            </a:r>
            <a:endParaRPr lang="en-AU" sz="2280" dirty="0"/>
          </a:p>
        </p:txBody>
      </p:sp>
      <p:sp>
        <p:nvSpPr>
          <p:cNvPr id="19" name="TextBox 18"/>
          <p:cNvSpPr txBox="1"/>
          <p:nvPr/>
        </p:nvSpPr>
        <p:spPr>
          <a:xfrm>
            <a:off x="7056120" y="496429"/>
            <a:ext cx="3154680" cy="788156"/>
          </a:xfrm>
          <a:prstGeom prst="rect">
            <a:avLst/>
          </a:prstGeom>
          <a:noFill/>
        </p:spPr>
        <p:txBody>
          <a:bodyPr wrap="square" lIns="85588" tIns="42795" rIns="85588" bIns="42795" rtlCol="0">
            <a:spAutoFit/>
          </a:bodyPr>
          <a:lstStyle/>
          <a:p>
            <a:r>
              <a:rPr lang="en-US" sz="2280" b="1" dirty="0"/>
              <a:t>R</a:t>
            </a:r>
            <a:r>
              <a:rPr lang="en-US" sz="2280" dirty="0"/>
              <a:t>ecruitment </a:t>
            </a:r>
            <a:endParaRPr lang="en-US" sz="2280" dirty="0"/>
          </a:p>
          <a:p>
            <a:r>
              <a:rPr lang="en-US" sz="2280" dirty="0"/>
              <a:t>Bias: 	</a:t>
            </a:r>
            <a:r>
              <a:rPr lang="en-US" sz="2280" b="1" dirty="0"/>
              <a:t>NO</a:t>
            </a:r>
            <a:endParaRPr lang="en-US" sz="228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887"/>
            <a:ext cx="10515600" cy="919707"/>
          </a:xfrm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QUESTION…..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1 to 2 months of dual antiplatelet therapy (DAPT) followed by clopidogrel monotherapy noninferior to 12 months of DAPT with aspirin and clopidogrel for patients with acute coronary syndromes?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Clopinox-A Clopidogrel &amp; Aspirin Capsules, Leeford, Prescript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19" y="4048311"/>
            <a:ext cx="2910205" cy="25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9677400" cy="1114426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5"/>
            <a:ext cx="9677400" cy="5229225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Multicenter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74 centers in Japan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label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Randomized controlled study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study-group assignments were blinded 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Statistician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 of the independent clinical event committee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 (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bbott medical ®)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63 Randomized Controlled Trial Images, Stock Photos &amp; Vectors | Shutter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6875" r="5740" b="12083"/>
          <a:stretch>
            <a:fillRect/>
          </a:stretch>
        </p:blipFill>
        <p:spPr bwMode="auto">
          <a:xfrm>
            <a:off x="7332485" y="1464470"/>
            <a:ext cx="2112347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-label trial - Medical Definition and Pronunci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82" y="4086226"/>
            <a:ext cx="2412999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365126"/>
            <a:ext cx="10920412" cy="806450"/>
          </a:xfrm>
          <a:ln w="254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STOPDAPT-2 TRIAL (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STOPDAPT-</a:t>
            </a:r>
            <a:r>
              <a:rPr lang="en-US" sz="3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27" y="1382713"/>
            <a:ext cx="4573123" cy="1731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Short and Optimal Duration of Dual Antiplatelet Therapy After </a:t>
            </a:r>
            <a:r>
              <a:rPr lang="en-US" dirty="0" err="1"/>
              <a:t>Everolimus</a:t>
            </a:r>
            <a:r>
              <a:rPr lang="en-US" dirty="0"/>
              <a:t>- Eluting Cobalt-Chromium Stent-2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9977" y="1825624"/>
            <a:ext cx="6896199" cy="38608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146" name="Picture 2" descr="Relisys Medical Devices | Pristine+™ Everolimus Eluting Cobalt Chromium  Coronary Stent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t="13076" r="14054" b="8975"/>
          <a:stretch>
            <a:fillRect/>
          </a:stretch>
        </p:blipFill>
        <p:spPr bwMode="auto">
          <a:xfrm>
            <a:off x="457200" y="3186107"/>
            <a:ext cx="4286250" cy="34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348" y="82173"/>
            <a:ext cx="5672137" cy="1046149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STOPDAPT-2 TRIAL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25-DEC-15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08 DEC 2017)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16629" y="1254034"/>
            <a:ext cx="1515291" cy="114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9651" y="2548059"/>
            <a:ext cx="1693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 MONTH DAPT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2446" y="1254034"/>
            <a:ext cx="1541417" cy="114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2561471"/>
            <a:ext cx="18104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12 MONTH DAPT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5429" y="483444"/>
            <a:ext cx="2032801" cy="46166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3009 PATIENTS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41829" y="1557338"/>
            <a:ext cx="1452257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ACS: 1148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7122" y="3484370"/>
            <a:ext cx="4527586" cy="830997"/>
          </a:xfrm>
          <a:prstGeom prst="rect">
            <a:avLst/>
          </a:prstGeom>
          <a:noFill/>
          <a:ln w="25400" cmpd="dbl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STOPDAPT-2 ACS TRIAL </a:t>
            </a:r>
            <a:b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(30 MAR 18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08-JUN-2020)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1851" y="3004299"/>
            <a:ext cx="222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THE END……..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184708" y="2200278"/>
            <a:ext cx="4930141" cy="1726920"/>
          </a:xfrm>
          <a:custGeom>
            <a:avLst/>
            <a:gdLst>
              <a:gd name="connsiteX0" fmla="*/ 4314825 w 4542599"/>
              <a:gd name="connsiteY0" fmla="*/ 0 h 1657350"/>
              <a:gd name="connsiteX1" fmla="*/ 4057650 w 4542599"/>
              <a:gd name="connsiteY1" fmla="*/ 971550 h 1657350"/>
              <a:gd name="connsiteX2" fmla="*/ 0 w 4542599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2599" h="1657350">
                <a:moveTo>
                  <a:pt x="4314825" y="0"/>
                </a:moveTo>
                <a:cubicBezTo>
                  <a:pt x="4545806" y="347662"/>
                  <a:pt x="4776787" y="695325"/>
                  <a:pt x="4057650" y="971550"/>
                </a:cubicBezTo>
                <a:cubicBezTo>
                  <a:pt x="3338513" y="1247775"/>
                  <a:pt x="1669256" y="1452562"/>
                  <a:pt x="0" y="16573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432893">
            <a:off x="7826068" y="2821682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STEERING COMMITTEE DECISION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283926" y="1557338"/>
            <a:ext cx="1452257" cy="46166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CCS: 1861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010054" y="1002261"/>
            <a:ext cx="628515" cy="47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02588" y="991707"/>
            <a:ext cx="336809" cy="48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683" y="5583593"/>
            <a:ext cx="274947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MONTH DAPT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950" y="5668259"/>
            <a:ext cx="264687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 DAPT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58950" y="4543080"/>
            <a:ext cx="837671" cy="85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57813" y="4426106"/>
            <a:ext cx="1379537" cy="115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8542" y="5110207"/>
            <a:ext cx="2360002" cy="132343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final PCI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1-2 months of DAPT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Randomisation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62836" cy="989014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REGIMEN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9" idx="3"/>
          </p:cNvCxnSpPr>
          <p:nvPr/>
        </p:nvCxnSpPr>
        <p:spPr>
          <a:xfrm flipV="1">
            <a:off x="1539673" y="2706158"/>
            <a:ext cx="9399260" cy="1074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725" y="2490460"/>
            <a:ext cx="14029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1-2 MONTHS</a:t>
            </a:r>
            <a:br>
              <a:rPr lang="en-US" dirty="0"/>
            </a:br>
            <a:r>
              <a:rPr lang="en-US" dirty="0"/>
              <a:t>DAPT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42533" y="5229225"/>
            <a:ext cx="92964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441" y="5046133"/>
            <a:ext cx="12795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 MONTH </a:t>
            </a:r>
            <a:br>
              <a:rPr lang="en-US" dirty="0"/>
            </a:br>
            <a:r>
              <a:rPr lang="en-US" dirty="0"/>
              <a:t>DAPT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20533" y="2167467"/>
            <a:ext cx="0" cy="3979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65733" y="6308209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MONTH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91734" y="3640666"/>
            <a:ext cx="18287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DAPT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1625" y="3944462"/>
            <a:ext cx="2782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ASPIRIN (DOSE ?)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CLOPIDOGREL 75MG/DAY</a:t>
            </a:r>
            <a:endParaRPr lang="en-US" sz="1600" b="1" dirty="0"/>
          </a:p>
          <a:p>
            <a:r>
              <a:rPr lang="en-US" sz="1600" b="1" dirty="0"/>
              <a:t>(OR) </a:t>
            </a:r>
            <a:r>
              <a:rPr lang="en-US" sz="1600" b="1" dirty="0">
                <a:solidFill>
                  <a:srgbClr val="FF0000"/>
                </a:solidFill>
              </a:rPr>
              <a:t>PRASUGREL 3.75MG/DAY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2048933"/>
            <a:ext cx="0" cy="409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15478" y="634288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MONTHS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8960" y="3614854"/>
            <a:ext cx="2498608" cy="379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DAPT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54237" y="2455848"/>
            <a:ext cx="18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 STOP ASPIRIN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2368042"/>
            <a:ext cx="452118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TAB CLOPIDOGREL ONLY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617200" y="1826152"/>
            <a:ext cx="0" cy="409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21384" y="6225423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778180"/>
            <a:ext cx="4521181" cy="374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DAPT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29466" y="4370721"/>
            <a:ext cx="293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 ASPIRIN + CLOPIDOGREL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1012" y="1456808"/>
            <a:ext cx="286007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SOON AFTER PCI…………….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30922" y="2521492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UPTO 5 YRS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10420" y="5060614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UPTO 5 YRS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42125" y="2292977"/>
            <a:ext cx="1549875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TAB CLOPIDOGREL ONLY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0863401" y="4886926"/>
            <a:ext cx="1338062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ASPIRIN 75-100 MG OD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10410</Words>
  <Application>WPS Presentation</Application>
  <PresentationFormat>Widescreen</PresentationFormat>
  <Paragraphs>527</Paragraphs>
  <Slides>42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TimesNewRomanPSMT</vt:lpstr>
      <vt:lpstr>Times New Roman</vt:lpstr>
      <vt:lpstr>Helvetica</vt:lpstr>
      <vt:lpstr>MS PGothic</vt:lpstr>
      <vt:lpstr>Office Theme</vt:lpstr>
      <vt:lpstr>PowerPoint 演示文稿</vt:lpstr>
      <vt:lpstr>PowerPoint 演示文稿</vt:lpstr>
      <vt:lpstr>PowerPoint 演示文稿</vt:lpstr>
      <vt:lpstr>PowerPoint 演示文稿</vt:lpstr>
      <vt:lpstr>RESEARCH QUESTION…..</vt:lpstr>
      <vt:lpstr>STUDY DESIGN</vt:lpstr>
      <vt:lpstr>STOPDAPT-2 TRIAL (OR) STOPDAPT-ACS TRIAL</vt:lpstr>
      <vt:lpstr>STOPDAPT-2 TRIAL….  (25-DEC-15  08 DEC 2017)</vt:lpstr>
      <vt:lpstr>ANTIPLATELET REGIMEN</vt:lpstr>
      <vt:lpstr>INCLUSION CRITERIA</vt:lpstr>
      <vt:lpstr>EXCLUSION CRITERIA</vt:lpstr>
      <vt:lpstr>END POINTS</vt:lpstr>
      <vt:lpstr>RESULTS AND DISCUSSION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 POINTS</vt:lpstr>
      <vt:lpstr>ARGUMENT: </vt:lpstr>
      <vt:lpstr>DISCUSSION: WHICH IS BETTER?</vt:lpstr>
      <vt:lpstr>CONCLUSION</vt:lpstr>
      <vt:lpstr>STRENGTH</vt:lpstr>
      <vt:lpstr>LIMITATIONS</vt:lpstr>
      <vt:lpstr>LIMITATIONS</vt:lpstr>
      <vt:lpstr>CRITICAL APPRAISAL</vt:lpstr>
      <vt:lpstr>REFERENCE QUESTION</vt:lpstr>
      <vt:lpstr>VALIDITY</vt:lpstr>
      <vt:lpstr>GATE Framework Assessment: PECOT</vt:lpstr>
      <vt:lpstr>PowerPoint 演示文稿</vt:lpstr>
      <vt:lpstr>THE RAMMBO ACRONYM : ASSESSING STUDY BIAS </vt:lpstr>
      <vt:lpstr>RAMMBO : RECRUITMENT</vt:lpstr>
      <vt:lpstr>RAMMbo: “A”: ALLOCATION</vt:lpstr>
      <vt:lpstr>RAMMBO- MAINTENANCE </vt:lpstr>
      <vt:lpstr>RAMMbo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yashusaipal@gmail.com</dc:creator>
  <cp:lastModifiedBy>Dr. Prince Manchanda</cp:lastModifiedBy>
  <cp:revision>49</cp:revision>
  <dcterms:created xsi:type="dcterms:W3CDTF">2023-07-14T04:40:00Z</dcterms:created>
  <dcterms:modified xsi:type="dcterms:W3CDTF">2023-08-21T08:26:03Z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CEB865A063FD42848649AD40BF833AD8</vt:lpwstr>
  </property>
  <property fmtid="{D5CDD505-2E9C-101B-9397-08002B2CF9AE}" pid="3" name="KSOProductBuildVer">
    <vt:lpwstr>1033-11.2.0.11537</vt:lpwstr>
  </property>
</Properties>
</file>