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4" r:id="rId5"/>
    <p:sldId id="265" r:id="rId6"/>
    <p:sldId id="268" r:id="rId7"/>
    <p:sldId id="295" r:id="rId8"/>
    <p:sldId id="269" r:id="rId9"/>
    <p:sldId id="270" r:id="rId10"/>
    <p:sldId id="273" r:id="rId11"/>
    <p:sldId id="274" r:id="rId12"/>
    <p:sldId id="272" r:id="rId13"/>
    <p:sldId id="292" r:id="rId14"/>
    <p:sldId id="275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8846-270B-4F6A-8246-1D81B4D078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8058-5189-4995-8157-6B77208DBF8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33" y="33"/>
            <a:ext cx="121920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056523" y="1176291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5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49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32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0300" cy="9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199903" y="4"/>
            <a:ext cx="994333" cy="91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>
                <a:solidFill>
                  <a:srgbClr val="FFFFFF"/>
                </a:solidFill>
              </a:rPr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>
                <a:solidFill>
                  <a:srgbClr val="FFFFFF"/>
                </a:solidFill>
              </a:rPr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</a:rPr>
            </a:fld>
            <a:endParaRPr kern="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/>
              <a:t>JOURNAL CLUB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20020" y="5474108"/>
            <a:ext cx="5561796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2665" kern="0" dirty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665" kern="0" dirty="0">
              <a:solidFill>
                <a:srgbClr val="000000"/>
              </a:solidFill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2665" kern="0" dirty="0" smtClean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SQN LDR K RAJESH </a:t>
            </a:r>
            <a:r>
              <a:rPr lang="en-GB" sz="2665" kern="0" dirty="0" smtClean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KUMAR</a:t>
            </a:r>
            <a:endParaRPr lang="en-GB" sz="2665" kern="0" dirty="0">
              <a:solidFill>
                <a:srgbClr val="000000"/>
              </a:solidFill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098937" y="5443936"/>
            <a:ext cx="5093063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2665" kern="0" dirty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665" kern="0" dirty="0">
              <a:solidFill>
                <a:srgbClr val="000000"/>
              </a:solidFill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2665" kern="0" dirty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WG CDR ROHIT </a:t>
            </a:r>
            <a:r>
              <a:rPr lang="en-GB" sz="2665" kern="0" dirty="0" smtClean="0">
                <a:solidFill>
                  <a:srgbClr val="000000"/>
                </a:solidFill>
                <a:ea typeface="Georgia" panose="02040502050405020303"/>
                <a:cs typeface="Georgia" panose="02040502050405020303"/>
                <a:sym typeface="Georgia" panose="02040502050405020303"/>
              </a:rPr>
              <a:t>VASHISHT</a:t>
            </a:r>
            <a:endParaRPr lang="en-GB" sz="2665" kern="0" dirty="0">
              <a:solidFill>
                <a:srgbClr val="000000"/>
              </a:solidFill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20901" r="9629"/>
          <a:stretch>
            <a:fillRect/>
          </a:stretch>
        </p:blipFill>
        <p:spPr>
          <a:xfrm>
            <a:off x="1359243" y="1097600"/>
            <a:ext cx="8637373" cy="437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TRIAL CONDUCT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455" r="13161" b="38888"/>
          <a:stretch>
            <a:fillRect/>
          </a:stretch>
        </p:blipFill>
        <p:spPr>
          <a:xfrm>
            <a:off x="970601" y="1097599"/>
            <a:ext cx="10372902" cy="5593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TRIAL CONDUCT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62373" r="13161"/>
          <a:stretch>
            <a:fillRect/>
          </a:stretch>
        </p:blipFill>
        <p:spPr>
          <a:xfrm>
            <a:off x="416316" y="1618735"/>
            <a:ext cx="11423258" cy="433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18379" r="4340" b="8828"/>
          <a:stretch>
            <a:fillRect/>
          </a:stretch>
        </p:blipFill>
        <p:spPr>
          <a:xfrm>
            <a:off x="970600" y="1097600"/>
            <a:ext cx="10070756" cy="571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2703" r="6469" b="14234"/>
          <a:stretch>
            <a:fillRect/>
          </a:stretch>
        </p:blipFill>
        <p:spPr>
          <a:xfrm>
            <a:off x="2248932" y="1023458"/>
            <a:ext cx="7624118" cy="569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1800" y="1483256"/>
            <a:ext cx="11168400" cy="51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665" b="1" dirty="0" smtClean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448310" indent="-448310" defTabSz="1195070">
              <a:spcBef>
                <a:spcPts val="665"/>
              </a:spcBef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1800" y="1527860"/>
            <a:ext cx="11168400" cy="51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665" b="1" dirty="0" smtClean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665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	</a:t>
            </a:r>
            <a:endParaRPr lang="en-US" sz="2665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 </a:t>
            </a: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   </a:t>
            </a: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	 	 </a:t>
            </a: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Any selection or information bias could have occurred? </a:t>
            </a:r>
            <a:r>
              <a:rPr lang="en-US" sz="2665" b="1" dirty="0">
                <a:solidFill>
                  <a:srgbClr val="FF0000"/>
                </a:solidFill>
                <a:latin typeface="+mj-lt"/>
              </a:rPr>
              <a:t>YES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sz="4000" dirty="0"/>
              <a:t>GATE Framework Assessment : PECOT</a:t>
            </a:r>
            <a:endParaRPr sz="4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33" y="1569752"/>
            <a:ext cx="2215467" cy="122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86" y="3051528"/>
            <a:ext cx="17996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5181600" y="4820568"/>
            <a:ext cx="1729317" cy="125941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95097" tIns="47549" rIns="95097" bIns="47549"/>
          <a:lstStyle/>
          <a:p>
            <a:pPr defTabSz="951230" eaLnBrk="0" hangingPunct="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5516"/>
            <a:ext cx="1828800" cy="9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487490" y="1569752"/>
            <a:ext cx="2945434" cy="1080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PARTICIPANTS: 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7450</a:t>
            </a:r>
            <a:endParaRPr lang="en-AU" sz="2135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endParaRPr lang="en-AU" sz="2135" dirty="0">
              <a:latin typeface="Calibri" panose="020F0502020204030204"/>
            </a:endParaRPr>
          </a:p>
          <a:p>
            <a:pPr defTabSz="951230" eaLnBrk="0" hangingPunct="0">
              <a:defRPr/>
            </a:pPr>
            <a:endParaRPr lang="en-AU" sz="21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445177" y="3625568"/>
            <a:ext cx="3456384" cy="1080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 err="1" smtClean="0">
                <a:solidFill>
                  <a:prstClr val="black"/>
                </a:solidFill>
                <a:latin typeface="+mj-lt"/>
              </a:rPr>
              <a:t>Rifapentine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 group: 2331</a:t>
            </a:r>
            <a:endParaRPr lang="en-AU" sz="2135" b="1" dirty="0" smtClean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r>
              <a:rPr lang="en-AU" sz="2135" b="1" dirty="0" err="1" smtClean="0">
                <a:solidFill>
                  <a:prstClr val="black"/>
                </a:solidFill>
                <a:latin typeface="+mj-lt"/>
              </a:rPr>
              <a:t>Rifampin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 group : 2760</a:t>
            </a:r>
            <a:endParaRPr lang="en-AU" sz="2135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endParaRPr lang="en-AU" sz="2135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7715262" y="3555265"/>
            <a:ext cx="4053381" cy="875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Control group : 2359</a:t>
            </a:r>
            <a:endParaRPr lang="en-AU" sz="2135" dirty="0">
              <a:latin typeface="+mj-lt"/>
            </a:endParaRPr>
          </a:p>
          <a:p>
            <a:pPr defTabSz="951230" eaLnBrk="0" hangingPunct="0">
              <a:defRPr/>
            </a:pPr>
            <a:endParaRPr lang="en-AU" sz="29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7641739" y="5028891"/>
            <a:ext cx="3722181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4 </a:t>
            </a:r>
            <a:r>
              <a:rPr lang="en-AU" sz="2135" b="1" dirty="0">
                <a:solidFill>
                  <a:prstClr val="black"/>
                </a:solidFill>
                <a:latin typeface="+mj-lt"/>
              </a:rPr>
              <a:t>years</a:t>
            </a:r>
            <a:endParaRPr lang="en-AU" sz="2135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6955529" y="5534793"/>
            <a:ext cx="855164" cy="1273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pPr defTabSz="95123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7120294" y="5761453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pPr defTabSz="95123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7044920" y="5569885"/>
            <a:ext cx="400442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3335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33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5802484" y="5179151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3335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33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990391" y="3044102"/>
            <a:ext cx="39960" cy="310717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 flipV="1">
            <a:off x="5181599" y="5463504"/>
            <a:ext cx="1773912" cy="1273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55" name="TextBox 54"/>
          <p:cNvSpPr txBox="1"/>
          <p:nvPr/>
        </p:nvSpPr>
        <p:spPr>
          <a:xfrm>
            <a:off x="5802483" y="1853727"/>
            <a:ext cx="40107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5" b="1" dirty="0"/>
              <a:t>P</a:t>
            </a:r>
            <a:endParaRPr lang="en-US" sz="2535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41967" y="4866622"/>
            <a:ext cx="34987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5" b="1" dirty="0">
                <a:solidFill>
                  <a:schemeClr val="bg2"/>
                </a:solidFill>
                <a:latin typeface="+mj-lt"/>
              </a:rPr>
              <a:t>OUTCOME:</a:t>
            </a:r>
            <a:endParaRPr lang="en-US" sz="2135" b="1" dirty="0">
              <a:solidFill>
                <a:schemeClr val="bg2"/>
              </a:solidFill>
              <a:latin typeface="+mj-lt"/>
            </a:endParaRPr>
          </a:p>
          <a:p>
            <a:r>
              <a:rPr lang="en-US" sz="2135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135" b="1" dirty="0" smtClean="0">
                <a:solidFill>
                  <a:schemeClr val="bg2"/>
                </a:solidFill>
                <a:latin typeface="+mj-lt"/>
              </a:rPr>
              <a:t>Incidence of leprosy</a:t>
            </a:r>
            <a:endParaRPr lang="en-US" sz="2135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AU" sz="64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665" b="1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665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665" dirty="0">
                <a:solidFill>
                  <a:schemeClr val="bg2"/>
                </a:solidFill>
                <a:latin typeface="+mj-lt"/>
              </a:rPr>
              <a:t> </a:t>
            </a:r>
            <a:endParaRPr lang="en-IN" sz="2665" dirty="0">
              <a:solidFill>
                <a:schemeClr val="bg2"/>
              </a:solidFill>
              <a:latin typeface="+mj-lt"/>
            </a:endParaRPr>
          </a:p>
          <a:p>
            <a:pPr marL="76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 err="1"/>
              <a:t>R</a:t>
            </a:r>
            <a:r>
              <a:rPr lang="en-US" sz="7200" dirty="0" err="1"/>
              <a:t>A</a:t>
            </a:r>
            <a:r>
              <a:rPr lang="en-US" dirty="0" err="1"/>
              <a:t>MMbo</a:t>
            </a:r>
            <a:r>
              <a:rPr lang="en-US" dirty="0"/>
              <a:t>: Allocation</a:t>
            </a:r>
            <a:endParaRPr dirty="0"/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4284101" y="5944204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5032017" y="3293605"/>
            <a:ext cx="1704975" cy="171626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5302009" y="5173925"/>
            <a:ext cx="1296988" cy="125941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5950503" y="3321887"/>
            <a:ext cx="0" cy="3077987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5252677" y="5729924"/>
            <a:ext cx="1263651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4475875" y="5729924"/>
            <a:ext cx="72231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2367292" y="3668468"/>
            <a:ext cx="7325345" cy="506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665" dirty="0">
                <a:latin typeface="+mj-lt"/>
              </a:rPr>
              <a:t> </a:t>
            </a:r>
            <a:endParaRPr lang="en-AU" sz="2665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5713412" y="5425429"/>
            <a:ext cx="52387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bg2"/>
                </a:solidFill>
              </a:rPr>
              <a:t>O</a:t>
            </a:r>
            <a:endParaRPr lang="en-AU" sz="3335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5105401" y="996702"/>
            <a:ext cx="1746251" cy="1169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5441937" y="1097600"/>
            <a:ext cx="955081" cy="506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665" dirty="0" smtClean="0">
                <a:solidFill>
                  <a:schemeClr val="bg2"/>
                </a:solidFill>
                <a:latin typeface="+mj-lt"/>
              </a:rPr>
              <a:t>7450</a:t>
            </a:r>
            <a:endParaRPr lang="en-AU" sz="266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5721903" y="2076546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5981700" y="2134555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800863" y="2897564"/>
            <a:ext cx="8458200" cy="506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algn="ctr" eaLnBrk="0" hangingPunct="0"/>
            <a:r>
              <a:rPr lang="en-AU" sz="2665" dirty="0">
                <a:solidFill>
                  <a:schemeClr val="bg2"/>
                </a:solidFill>
                <a:latin typeface="+mj-lt"/>
              </a:rPr>
              <a:t>Randomization</a:t>
            </a:r>
            <a:endParaRPr lang="en-AU" sz="266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7343137" y="2271871"/>
            <a:ext cx="3048000" cy="916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097" tIns="47549" rIns="95097" bIns="47549">
            <a:spAutoFit/>
          </a:bodyPr>
          <a:lstStyle/>
          <a:p>
            <a:pPr algn="ctr" eaLnBrk="0" hangingPunct="0"/>
            <a:r>
              <a:rPr lang="en-AU" sz="2665" dirty="0" smtClean="0">
                <a:solidFill>
                  <a:schemeClr val="bg2"/>
                </a:solidFill>
                <a:latin typeface="+mj-lt"/>
              </a:rPr>
              <a:t>1:1:1 </a:t>
            </a:r>
            <a:r>
              <a:rPr lang="en-AU" sz="2665" dirty="0">
                <a:solidFill>
                  <a:schemeClr val="bg2"/>
                </a:solidFill>
                <a:latin typeface="+mj-lt"/>
              </a:rPr>
              <a:t>ratio randomization</a:t>
            </a:r>
            <a:endParaRPr lang="en-AU" sz="266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Text Box 1038"/>
          <p:cNvSpPr txBox="1">
            <a:spLocks noChangeArrowheads="1"/>
          </p:cNvSpPr>
          <p:nvPr/>
        </p:nvSpPr>
        <p:spPr bwMode="auto">
          <a:xfrm>
            <a:off x="1445177" y="3625568"/>
            <a:ext cx="3456384" cy="1080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 err="1" smtClean="0">
                <a:solidFill>
                  <a:prstClr val="black"/>
                </a:solidFill>
                <a:latin typeface="+mj-lt"/>
              </a:rPr>
              <a:t>Rifapentine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 group: 2331</a:t>
            </a:r>
            <a:endParaRPr lang="en-AU" sz="2135" b="1" dirty="0" smtClean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r>
              <a:rPr lang="en-AU" sz="2135" b="1" dirty="0" err="1" smtClean="0">
                <a:solidFill>
                  <a:prstClr val="black"/>
                </a:solidFill>
                <a:latin typeface="+mj-lt"/>
              </a:rPr>
              <a:t>Rifampin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 group : 2760</a:t>
            </a:r>
            <a:endParaRPr lang="en-AU" sz="2135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endParaRPr lang="en-AU" sz="2135" dirty="0">
              <a:latin typeface="Calibri" panose="020F0502020204030204"/>
            </a:endParaRPr>
          </a:p>
        </p:txBody>
      </p:sp>
      <p:sp>
        <p:nvSpPr>
          <p:cNvPr id="20" name="Text Box 1039"/>
          <p:cNvSpPr txBox="1">
            <a:spLocks noChangeArrowheads="1"/>
          </p:cNvSpPr>
          <p:nvPr/>
        </p:nvSpPr>
        <p:spPr bwMode="auto">
          <a:xfrm>
            <a:off x="7715262" y="3555265"/>
            <a:ext cx="4053381" cy="875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Control group : 2359</a:t>
            </a:r>
            <a:endParaRPr lang="en-AU" sz="2135" dirty="0">
              <a:latin typeface="+mj-lt"/>
            </a:endParaRPr>
          </a:p>
          <a:p>
            <a:pPr defTabSz="951230" eaLnBrk="0" hangingPunct="0">
              <a:defRPr/>
            </a:pPr>
            <a:endParaRPr lang="en-AU" sz="29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5177" y="4867920"/>
            <a:ext cx="34987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5" b="1" dirty="0">
                <a:solidFill>
                  <a:schemeClr val="bg2"/>
                </a:solidFill>
                <a:latin typeface="+mj-lt"/>
              </a:rPr>
              <a:t>OUTCOME:</a:t>
            </a:r>
            <a:endParaRPr lang="en-US" sz="2135" b="1" dirty="0">
              <a:solidFill>
                <a:schemeClr val="bg2"/>
              </a:solidFill>
              <a:latin typeface="+mj-lt"/>
            </a:endParaRPr>
          </a:p>
          <a:p>
            <a:r>
              <a:rPr lang="en-US" sz="2135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135" b="1" dirty="0" smtClean="0">
                <a:solidFill>
                  <a:schemeClr val="bg2"/>
                </a:solidFill>
                <a:latin typeface="+mj-lt"/>
              </a:rPr>
              <a:t>Incidence of leprosy</a:t>
            </a:r>
            <a:endParaRPr lang="en-US" sz="213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 Box 1041"/>
          <p:cNvSpPr txBox="1">
            <a:spLocks noChangeArrowheads="1"/>
          </p:cNvSpPr>
          <p:nvPr/>
        </p:nvSpPr>
        <p:spPr bwMode="auto">
          <a:xfrm>
            <a:off x="7641739" y="5028891"/>
            <a:ext cx="3722181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2135" b="1" dirty="0" smtClean="0">
                <a:solidFill>
                  <a:prstClr val="black"/>
                </a:solidFill>
                <a:latin typeface="+mj-lt"/>
              </a:rPr>
              <a:t>4 </a:t>
            </a:r>
            <a:r>
              <a:rPr lang="en-AU" sz="2135" b="1" dirty="0">
                <a:solidFill>
                  <a:prstClr val="black"/>
                </a:solidFill>
                <a:latin typeface="+mj-lt"/>
              </a:rPr>
              <a:t>years</a:t>
            </a:r>
            <a:endParaRPr lang="en-AU" sz="2135" b="1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 smtClean="0"/>
              <a:t>AIM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7085" y="1252728"/>
            <a:ext cx="11375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chemeClr val="bg2"/>
                </a:solidFill>
              </a:rPr>
              <a:t>To </a:t>
            </a:r>
            <a:r>
              <a:rPr lang="en-US" sz="3400" b="1" dirty="0">
                <a:solidFill>
                  <a:schemeClr val="bg2"/>
                </a:solidFill>
              </a:rPr>
              <a:t>investigate whether single-dose </a:t>
            </a:r>
            <a:r>
              <a:rPr lang="en-US" sz="3400" b="1" dirty="0" err="1">
                <a:solidFill>
                  <a:schemeClr val="bg2"/>
                </a:solidFill>
              </a:rPr>
              <a:t>R</a:t>
            </a:r>
            <a:r>
              <a:rPr lang="en-US" sz="3400" b="1" dirty="0" err="1" smtClean="0">
                <a:solidFill>
                  <a:schemeClr val="bg2"/>
                </a:solidFill>
              </a:rPr>
              <a:t>ifapentine</a:t>
            </a:r>
            <a:r>
              <a:rPr lang="en-US" sz="3400" b="1" dirty="0" smtClean="0">
                <a:solidFill>
                  <a:schemeClr val="bg2"/>
                </a:solidFill>
              </a:rPr>
              <a:t> </a:t>
            </a:r>
            <a:r>
              <a:rPr lang="en-US" sz="3400" b="1" dirty="0">
                <a:solidFill>
                  <a:schemeClr val="bg2"/>
                </a:solidFill>
              </a:rPr>
              <a:t>is effective in preventing leprosy in household contacts of patients with leprosy. </a:t>
            </a:r>
            <a:endParaRPr lang="en-US" sz="34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AU" dirty="0" err="1"/>
              <a:t>RA</a:t>
            </a:r>
            <a:r>
              <a:rPr lang="en-AU" sz="6400" dirty="0" err="1"/>
              <a:t>M</a:t>
            </a:r>
            <a:r>
              <a:rPr lang="en-AU" dirty="0" err="1"/>
              <a:t>Mbo</a:t>
            </a:r>
            <a:r>
              <a:rPr lang="en-AU" dirty="0"/>
              <a:t>: Maintenance</a:t>
            </a:r>
            <a:endParaRPr dirty="0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100365" y="4372849"/>
            <a:ext cx="413632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2300045" y="2241563"/>
            <a:ext cx="1843088" cy="2540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3211599" y="2347023"/>
            <a:ext cx="0" cy="4093987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2552945" y="6020833"/>
            <a:ext cx="1263651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438400" y="3048000"/>
            <a:ext cx="1600200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135" dirty="0"/>
              <a:t>        </a:t>
            </a:r>
            <a:endParaRPr lang="en-AU" sz="2135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928582" y="5692420"/>
            <a:ext cx="52387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bg2"/>
                </a:solidFill>
              </a:rPr>
              <a:t>O</a:t>
            </a:r>
            <a:endParaRPr lang="en-AU" sz="3335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486400" y="1550306"/>
            <a:ext cx="5831840" cy="1737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marL="381000" indent="-381000" eaLnBrk="0" hangingPunct="0">
              <a:buFont typeface="Arial" panose="020B0604020202020204" pitchFamily="34" charset="0"/>
              <a:buChar char="•"/>
            </a:pPr>
            <a:r>
              <a:rPr lang="en-AU" sz="2665" dirty="0">
                <a:solidFill>
                  <a:schemeClr val="bg2"/>
                </a:solidFill>
              </a:rPr>
              <a:t>Good </a:t>
            </a:r>
            <a:r>
              <a:rPr lang="en-AU" sz="2665" b="1" dirty="0">
                <a:solidFill>
                  <a:schemeClr val="bg2"/>
                </a:solidFill>
              </a:rPr>
              <a:t>Maintenance </a:t>
            </a:r>
            <a:r>
              <a:rPr lang="en-AU" sz="2665" dirty="0">
                <a:solidFill>
                  <a:schemeClr val="bg2"/>
                </a:solidFill>
              </a:rPr>
              <a:t>? </a:t>
            </a:r>
            <a:endParaRPr lang="en-AU" sz="2665" dirty="0">
              <a:solidFill>
                <a:schemeClr val="bg2"/>
              </a:solidFill>
            </a:endParaRPr>
          </a:p>
          <a:p>
            <a:pPr eaLnBrk="0" hangingPunct="0"/>
            <a:endParaRPr lang="en-AU" sz="2665" dirty="0">
              <a:solidFill>
                <a:schemeClr val="bg2"/>
              </a:solidFill>
            </a:endParaRPr>
          </a:p>
          <a:p>
            <a:pPr marL="381000" indent="-381000" eaLnBrk="0" hangingPunct="0">
              <a:buFont typeface="Arial" panose="020B0604020202020204" pitchFamily="34" charset="0"/>
              <a:buChar char="•"/>
            </a:pPr>
            <a:r>
              <a:rPr lang="en-AU" sz="2665" dirty="0">
                <a:solidFill>
                  <a:schemeClr val="bg2"/>
                </a:solidFill>
              </a:rPr>
              <a:t>Did most participants remain in allocated groups  ?  </a:t>
            </a:r>
            <a:r>
              <a:rPr lang="en-AU" sz="2665" b="1" dirty="0">
                <a:solidFill>
                  <a:schemeClr val="bg2"/>
                </a:solidFill>
              </a:rPr>
              <a:t>YES</a:t>
            </a:r>
            <a:endParaRPr lang="en-AU" sz="2665" b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2773681"/>
            <a:ext cx="6316373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 eaLnBrk="0" hangingPunct="0">
              <a:defRPr/>
            </a:pPr>
            <a:endParaRPr lang="en-AU" sz="2665" kern="0" dirty="0">
              <a:solidFill>
                <a:sysClr val="windowText" lastClr="000000"/>
              </a:solidFill>
            </a:endParaRPr>
          </a:p>
          <a:p>
            <a:pPr marL="381000" indent="-381000" algn="just" defTabSz="1219200" eaLnBrk="0" hangingPunct="0">
              <a:buFont typeface="Arial" panose="020B0604020202020204" pitchFamily="34" charset="0"/>
              <a:buChar char="•"/>
              <a:defRPr/>
            </a:pPr>
            <a:endParaRPr lang="en-AU" sz="2665" kern="0" dirty="0">
              <a:solidFill>
                <a:sysClr val="windowText" lastClr="000000"/>
              </a:solidFill>
            </a:endParaRPr>
          </a:p>
          <a:p>
            <a:pPr marL="381000" indent="-381000" algn="just" eaLnBrk="0" hangingPunct="0">
              <a:buFont typeface="Arial" panose="020B0604020202020204" pitchFamily="34" charset="0"/>
              <a:buChar char="•"/>
              <a:defRPr/>
            </a:pPr>
            <a:r>
              <a:rPr lang="en-AU" sz="2665" kern="0" dirty="0">
                <a:solidFill>
                  <a:sysClr val="windowText" lastClr="000000"/>
                </a:solidFill>
              </a:rPr>
              <a:t>Compliance high &amp; similar in EG &amp;CG? </a:t>
            </a:r>
            <a:r>
              <a:rPr lang="en-AU" sz="2665" b="1" dirty="0">
                <a:solidFill>
                  <a:schemeClr val="bg2"/>
                </a:solidFill>
              </a:rPr>
              <a:t>S</a:t>
            </a:r>
            <a:r>
              <a:rPr lang="en-AU" sz="2665" b="1" kern="0" dirty="0">
                <a:solidFill>
                  <a:schemeClr val="bg2"/>
                </a:solidFill>
              </a:rPr>
              <a:t>IMILAR</a:t>
            </a:r>
            <a:endParaRPr lang="en-AU" sz="2665" b="1" kern="0" dirty="0">
              <a:solidFill>
                <a:schemeClr val="bg2"/>
              </a:solidFill>
            </a:endParaRPr>
          </a:p>
          <a:p>
            <a:pPr marL="381000" indent="-381000" algn="just" defTabSz="1219200" eaLnBrk="0" hangingPunct="0">
              <a:buFont typeface="Arial" panose="020B0604020202020204" pitchFamily="34" charset="0"/>
              <a:buChar char="•"/>
              <a:defRPr/>
            </a:pPr>
            <a:endParaRPr lang="en-AU" sz="2665" kern="0" dirty="0">
              <a:solidFill>
                <a:sysClr val="windowText" lastClr="000000"/>
              </a:solidFill>
            </a:endParaRPr>
          </a:p>
          <a:p>
            <a:pPr marL="381000" indent="-381000" algn="just" defTabSz="1219200" eaLnBrk="0" hangingPunct="0">
              <a:buFont typeface="Arial" panose="020B0604020202020204" pitchFamily="34" charset="0"/>
              <a:buChar char="•"/>
              <a:defRPr/>
            </a:pPr>
            <a:r>
              <a:rPr lang="en-AU" sz="2665" kern="0" dirty="0">
                <a:solidFill>
                  <a:sysClr val="windowText" lastClr="000000"/>
                </a:solidFill>
              </a:rPr>
              <a:t>Completeness of follow-up high &amp; similar in EG &amp;CG? </a:t>
            </a:r>
            <a:r>
              <a:rPr lang="en-AU" sz="2665" b="1" dirty="0">
                <a:solidFill>
                  <a:sysClr val="windowText" lastClr="000000"/>
                </a:solidFill>
              </a:rPr>
              <a:t>SIMILAR</a:t>
            </a:r>
            <a:endParaRPr lang="en-AU" sz="2665" b="1" kern="0" dirty="0">
              <a:solidFill>
                <a:sysClr val="windowText" lastClr="000000"/>
              </a:solidFill>
            </a:endParaRPr>
          </a:p>
          <a:p>
            <a:endParaRPr lang="en-US" sz="26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AU" dirty="0" err="1"/>
              <a:t>RAM</a:t>
            </a:r>
            <a:r>
              <a:rPr lang="en-AU" sz="6400" dirty="0" err="1"/>
              <a:t>Mbo</a:t>
            </a:r>
            <a:r>
              <a:rPr lang="en-AU" sz="6400" dirty="0"/>
              <a:t>: Measurement</a:t>
            </a:r>
            <a:endParaRPr dirty="0"/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629483" y="5840944"/>
            <a:ext cx="817387" cy="669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479800" y="2201334"/>
            <a:ext cx="0" cy="448733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1602" y="3155284"/>
            <a:ext cx="1718110" cy="5473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935" dirty="0"/>
              <a:t>EG    CG</a:t>
            </a:r>
            <a:endParaRPr lang="en-AU" sz="2935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2619378" y="5090586"/>
            <a:ext cx="1719263" cy="166863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2641602" y="5924906"/>
            <a:ext cx="1674813" cy="176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3189290" y="5535084"/>
            <a:ext cx="604024" cy="732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4135" dirty="0"/>
              <a:t>O</a:t>
            </a:r>
            <a:endParaRPr lang="en-AU" sz="4135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52543" y="5681036"/>
            <a:ext cx="453341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bg2"/>
                </a:solidFill>
              </a:rPr>
              <a:t>T</a:t>
            </a:r>
            <a:endParaRPr lang="en-AU" sz="3335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2603223" y="1097600"/>
            <a:ext cx="1713191" cy="9424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70248" y="1064361"/>
            <a:ext cx="477386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bg2"/>
                </a:solidFill>
              </a:rPr>
              <a:t>P</a:t>
            </a:r>
            <a:endParaRPr lang="en-AU" sz="3335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603223" y="2402497"/>
            <a:ext cx="1843087" cy="1855611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586375" y="1997703"/>
            <a:ext cx="558799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US" sz="2665" b="1" kern="0" dirty="0">
                <a:solidFill>
                  <a:sysClr val="windowText" lastClr="000000"/>
                </a:solidFill>
                <a:latin typeface="+mj-lt"/>
              </a:rPr>
              <a:t>Measurement </a:t>
            </a: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of </a:t>
            </a:r>
            <a:r>
              <a:rPr lang="en-US" sz="2665" kern="0" dirty="0">
                <a:solidFill>
                  <a:sysClr val="windowText" lastClr="000000"/>
                </a:solidFill>
                <a:latin typeface="+mj-lt"/>
              </a:rPr>
              <a:t>outcomes</a:t>
            </a: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pPr defTabSz="1219200" eaLnBrk="0" hangingPunct="0">
              <a:defRPr/>
            </a:pPr>
            <a:r>
              <a:rPr lang="en-AU" sz="2665" b="1" kern="0" dirty="0">
                <a:solidFill>
                  <a:sysClr val="windowText" lastClr="000000"/>
                </a:solidFill>
                <a:latin typeface="+mj-lt"/>
              </a:rPr>
              <a:t>blind </a:t>
            </a: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or </a:t>
            </a:r>
            <a:r>
              <a:rPr lang="en-AU" sz="2665" b="1" kern="0" dirty="0">
                <a:solidFill>
                  <a:sysClr val="windowText" lastClr="000000"/>
                </a:solidFill>
                <a:latin typeface="+mj-lt"/>
              </a:rPr>
              <a:t>objective</a:t>
            </a: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?</a:t>
            </a: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US" sz="2665" dirty="0"/>
          </a:p>
        </p:txBody>
      </p:sp>
      <p:sp>
        <p:nvSpPr>
          <p:cNvPr id="14" name="TextBox 13"/>
          <p:cNvSpPr txBox="1"/>
          <p:nvPr/>
        </p:nvSpPr>
        <p:spPr>
          <a:xfrm>
            <a:off x="6736081" y="4139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6375" y="3173705"/>
            <a:ext cx="5764451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Outcome assessments were   </a:t>
            </a:r>
            <a:r>
              <a:rPr lang="en-AU" sz="2665" b="1" kern="0" dirty="0" smtClean="0">
                <a:solidFill>
                  <a:schemeClr val="bg2"/>
                </a:solidFill>
                <a:latin typeface="+mj-lt"/>
              </a:rPr>
              <a:t>OBJECTIVE</a:t>
            </a:r>
            <a:endParaRPr lang="en-AU" sz="2665" b="1" kern="0" dirty="0">
              <a:solidFill>
                <a:schemeClr val="bg2"/>
              </a:solidFill>
              <a:latin typeface="+mj-lt"/>
            </a:endParaRPr>
          </a:p>
          <a:p>
            <a:pPr defTabSz="1219200" eaLnBrk="0" hangingPunct="0">
              <a:defRPr/>
            </a:pP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pPr defTabSz="1219200" eaLnBrk="0" hangingPunct="0">
              <a:defRPr/>
            </a:pP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Authors reviewed all results        </a:t>
            </a:r>
            <a:r>
              <a:rPr lang="en-AU" sz="2665" b="1" kern="0" dirty="0">
                <a:solidFill>
                  <a:sysClr val="windowText" lastClr="000000"/>
                </a:solidFill>
                <a:latin typeface="+mj-lt"/>
              </a:rPr>
              <a:t>YES</a:t>
            </a:r>
            <a:r>
              <a:rPr lang="en-AU" sz="2665" kern="0" dirty="0">
                <a:solidFill>
                  <a:sysClr val="windowText" lastClr="000000"/>
                </a:solidFill>
                <a:latin typeface="+mj-lt"/>
              </a:rPr>
              <a:t> </a:t>
            </a: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pPr defTabSz="1219200" eaLnBrk="0" hangingPunct="0">
              <a:defRPr/>
            </a:pP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pPr defTabSz="1219200">
              <a:defRPr/>
            </a:pPr>
            <a:endParaRPr lang="en-IN" sz="2665" b="1" kern="0" dirty="0">
              <a:solidFill>
                <a:sysClr val="windowText" lastClr="000000"/>
              </a:solidFill>
              <a:latin typeface="+mj-lt"/>
            </a:endParaRPr>
          </a:p>
          <a:p>
            <a:pPr defTabSz="1219200" eaLnBrk="0" hangingPunct="0">
              <a:defRPr/>
            </a:pPr>
            <a:endParaRPr lang="en-AU" sz="2665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US" sz="2665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4766" y="52706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259" y="1709854"/>
            <a:ext cx="11287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 smtClean="0">
                <a:solidFill>
                  <a:schemeClr val="bg2"/>
                </a:solidFill>
              </a:rPr>
              <a:t>The </a:t>
            </a:r>
            <a:r>
              <a:rPr lang="en-US" sz="3200" dirty="0">
                <a:solidFill>
                  <a:schemeClr val="bg2"/>
                </a:solidFill>
              </a:rPr>
              <a:t>incidence of leprosy among household contacts over 4 years was lower with single-dose </a:t>
            </a:r>
            <a:r>
              <a:rPr lang="en-US" sz="3200" dirty="0" err="1">
                <a:solidFill>
                  <a:schemeClr val="bg2"/>
                </a:solidFill>
              </a:rPr>
              <a:t>R</a:t>
            </a:r>
            <a:r>
              <a:rPr lang="en-US" sz="3200" dirty="0" err="1" smtClean="0">
                <a:solidFill>
                  <a:schemeClr val="bg2"/>
                </a:solidFill>
              </a:rPr>
              <a:t>ifapentine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2"/>
                </a:solidFill>
              </a:rPr>
              <a:t>than with no intervention.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8802" y="1408541"/>
            <a:ext cx="8327059" cy="65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Cluster-Randomized</a:t>
            </a:r>
            <a:r>
              <a:rPr lang="en-US" sz="2800" dirty="0"/>
              <a:t>, </a:t>
            </a:r>
            <a:r>
              <a:rPr lang="en-US" sz="2800" dirty="0" smtClean="0"/>
              <a:t>Controlled </a:t>
            </a:r>
            <a:r>
              <a:rPr lang="en-US" sz="2800" dirty="0"/>
              <a:t>trial </a:t>
            </a:r>
            <a:endParaRPr lang="en-US" sz="2665" dirty="0">
              <a:latin typeface="Georgia" panose="020405020504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1178" y="2896003"/>
            <a:ext cx="11929641" cy="87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Clusters from 4 provinces of China - </a:t>
            </a:r>
            <a:r>
              <a:rPr lang="en-US" sz="2800" dirty="0" smtClean="0"/>
              <a:t>Yunnan</a:t>
            </a:r>
            <a:r>
              <a:rPr lang="en-US" sz="2800" dirty="0"/>
              <a:t>, </a:t>
            </a:r>
            <a:r>
              <a:rPr lang="en-US" sz="2800" dirty="0" err="1" smtClean="0"/>
              <a:t>Guizhou</a:t>
            </a:r>
            <a:r>
              <a:rPr lang="en-US" sz="2800" dirty="0"/>
              <a:t>, </a:t>
            </a:r>
            <a:r>
              <a:rPr lang="en-US" sz="2800" dirty="0" smtClean="0"/>
              <a:t>Sichuan and Hunan</a:t>
            </a:r>
            <a:r>
              <a:rPr lang="en-US" sz="2800" dirty="0"/>
              <a:t>) </a:t>
            </a:r>
            <a:endParaRPr lang="en-US" sz="2665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2470" y="4505820"/>
            <a:ext cx="8327059" cy="65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Written Informed Consent</a:t>
            </a:r>
            <a:endParaRPr lang="en-US" sz="2665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1170" y="5861491"/>
            <a:ext cx="96918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646" y="5918667"/>
            <a:ext cx="15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Sep </a:t>
            </a:r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8175" y="5918667"/>
            <a:ext cx="15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July 2018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894489" y="5918667"/>
            <a:ext cx="15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July 2022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 smtClean="0"/>
              <a:t>INTERVENTION AND FOLLOW UP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447" y="1506144"/>
            <a:ext cx="112773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A household contact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– </a:t>
            </a: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Person 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living in the same house </a:t>
            </a: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cumulative 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total of at least 6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months</a:t>
            </a: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within 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the period from 6 years before diagnosis </a:t>
            </a: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1 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month after initiation of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MDT </a:t>
            </a: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2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lvl="1"/>
            <a:r>
              <a:rPr lang="en-US" sz="2600" dirty="0" smtClean="0">
                <a:solidFill>
                  <a:schemeClr val="bg2"/>
                </a:solidFill>
              </a:rPr>
              <a:t>The </a:t>
            </a:r>
            <a:r>
              <a:rPr lang="en-US" sz="2600" dirty="0">
                <a:solidFill>
                  <a:schemeClr val="bg2"/>
                </a:solidFill>
              </a:rPr>
              <a:t>single oral dose of </a:t>
            </a:r>
            <a:r>
              <a:rPr lang="en-US" sz="2600" dirty="0" err="1">
                <a:solidFill>
                  <a:schemeClr val="bg2"/>
                </a:solidFill>
              </a:rPr>
              <a:t>rifapentine</a:t>
            </a:r>
            <a:r>
              <a:rPr lang="en-US" sz="2600" dirty="0">
                <a:solidFill>
                  <a:schemeClr val="bg2"/>
                </a:solidFill>
              </a:rPr>
              <a:t> or rifampin </a:t>
            </a:r>
            <a:r>
              <a:rPr lang="en-US" sz="2600" dirty="0" smtClean="0">
                <a:solidFill>
                  <a:schemeClr val="bg2"/>
                </a:solidFill>
              </a:rPr>
              <a:t>- 600 </a:t>
            </a:r>
            <a:r>
              <a:rPr lang="en-US" sz="2600" dirty="0">
                <a:solidFill>
                  <a:schemeClr val="bg2"/>
                </a:solidFill>
              </a:rPr>
              <a:t>mg </a:t>
            </a:r>
            <a:r>
              <a:rPr lang="en-US" sz="2600" dirty="0" smtClean="0">
                <a:solidFill>
                  <a:schemeClr val="bg2"/>
                </a:solidFill>
              </a:rPr>
              <a:t>(&gt; 15 </a:t>
            </a:r>
            <a:r>
              <a:rPr lang="en-US" sz="2600" dirty="0" err="1" smtClean="0">
                <a:solidFill>
                  <a:schemeClr val="bg2"/>
                </a:solidFill>
              </a:rPr>
              <a:t>yrs</a:t>
            </a:r>
            <a:r>
              <a:rPr lang="en-US" sz="2600" dirty="0" smtClean="0">
                <a:solidFill>
                  <a:schemeClr val="bg2"/>
                </a:solidFill>
              </a:rPr>
              <a:t>)</a:t>
            </a:r>
            <a:endParaRPr lang="en-US" sz="2600" dirty="0" smtClean="0">
              <a:solidFill>
                <a:schemeClr val="bg2"/>
              </a:solidFill>
            </a:endParaRPr>
          </a:p>
          <a:p>
            <a:pPr lvl="1"/>
            <a:r>
              <a:rPr lang="en-US" sz="2600" dirty="0" smtClean="0">
                <a:solidFill>
                  <a:schemeClr val="bg2"/>
                </a:solidFill>
              </a:rPr>
              <a:t>							         -450 </a:t>
            </a:r>
            <a:r>
              <a:rPr lang="en-US" sz="2600" dirty="0">
                <a:solidFill>
                  <a:schemeClr val="bg2"/>
                </a:solidFill>
              </a:rPr>
              <a:t>mg </a:t>
            </a:r>
            <a:r>
              <a:rPr lang="en-US" sz="2600" dirty="0" smtClean="0">
                <a:solidFill>
                  <a:schemeClr val="bg2"/>
                </a:solidFill>
              </a:rPr>
              <a:t>(10 </a:t>
            </a:r>
            <a:r>
              <a:rPr lang="en-US" sz="2600" dirty="0">
                <a:solidFill>
                  <a:schemeClr val="bg2"/>
                </a:solidFill>
              </a:rPr>
              <a:t>to 14 </a:t>
            </a:r>
            <a:r>
              <a:rPr lang="en-US" sz="2600" dirty="0" err="1" smtClean="0">
                <a:solidFill>
                  <a:schemeClr val="bg2"/>
                </a:solidFill>
              </a:rPr>
              <a:t>yrs</a:t>
            </a:r>
            <a:r>
              <a:rPr lang="en-US" sz="2600" dirty="0" smtClean="0">
                <a:solidFill>
                  <a:schemeClr val="bg2"/>
                </a:solidFill>
              </a:rPr>
              <a:t>)</a:t>
            </a:r>
            <a:endParaRPr lang="en-US" sz="2600" dirty="0" smtClean="0">
              <a:solidFill>
                <a:schemeClr val="bg2"/>
              </a:solidFill>
            </a:endParaRPr>
          </a:p>
          <a:p>
            <a:pPr lvl="1"/>
            <a:endParaRPr lang="en-US" sz="2600" dirty="0">
              <a:solidFill>
                <a:schemeClr val="bg2"/>
              </a:solidFill>
            </a:endParaRPr>
          </a:p>
          <a:p>
            <a:pPr lvl="1"/>
            <a:r>
              <a:rPr lang="en-US" sz="2600" dirty="0">
                <a:solidFill>
                  <a:schemeClr val="bg2"/>
                </a:solidFill>
              </a:rPr>
              <a:t>Visit 2 </a:t>
            </a:r>
            <a:r>
              <a:rPr lang="en-US" sz="2600" dirty="0" smtClean="0">
                <a:solidFill>
                  <a:schemeClr val="bg2"/>
                </a:solidFill>
              </a:rPr>
              <a:t>- 2 </a:t>
            </a:r>
            <a:r>
              <a:rPr lang="en-US" sz="2600" dirty="0">
                <a:solidFill>
                  <a:schemeClr val="bg2"/>
                </a:solidFill>
              </a:rPr>
              <a:t>weeks after visit 1 </a:t>
            </a:r>
            <a:endParaRPr lang="en-US" sz="2600" dirty="0" smtClean="0">
              <a:solidFill>
                <a:schemeClr val="bg2"/>
              </a:solidFill>
            </a:endParaRPr>
          </a:p>
          <a:p>
            <a:pPr lvl="1"/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  	      - Safety </a:t>
            </a:r>
            <a:r>
              <a:rPr lang="en-US" sz="2600" dirty="0">
                <a:solidFill>
                  <a:schemeClr val="bg2"/>
                </a:solidFill>
              </a:rPr>
              <a:t>evaluation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endParaRPr lang="en-US" sz="2600" dirty="0">
              <a:solidFill>
                <a:schemeClr val="bg2"/>
              </a:solidFill>
            </a:endParaRPr>
          </a:p>
          <a:p>
            <a:pPr lvl="1"/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endParaRPr lang="en-US" sz="2600" dirty="0" smtClean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-US" dirty="0" smtClean="0"/>
              <a:t>INTERVENTION AND FOLLOW UP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447" y="1506144"/>
            <a:ext cx="112773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2"/>
                </a:solidFill>
              </a:rPr>
              <a:t>Follow-up </a:t>
            </a:r>
            <a:r>
              <a:rPr lang="en-US" sz="2600" dirty="0">
                <a:solidFill>
                  <a:schemeClr val="bg2"/>
                </a:solidFill>
              </a:rPr>
              <a:t>was 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- </a:t>
            </a:r>
            <a:r>
              <a:rPr lang="en-US" sz="2600" dirty="0" smtClean="0">
                <a:solidFill>
                  <a:schemeClr val="bg2"/>
                </a:solidFill>
              </a:rPr>
              <a:t>annually</a:t>
            </a:r>
            <a:endParaRPr lang="en-US" sz="2600" dirty="0">
              <a:solidFill>
                <a:schemeClr val="bg2"/>
              </a:solidFill>
            </a:endParaRPr>
          </a:p>
          <a:p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	              -visit </a:t>
            </a:r>
            <a:r>
              <a:rPr lang="en-US" sz="2600" dirty="0">
                <a:solidFill>
                  <a:schemeClr val="bg2"/>
                </a:solidFill>
              </a:rPr>
              <a:t>3 </a:t>
            </a:r>
            <a:r>
              <a:rPr lang="en-US" sz="2600" dirty="0" smtClean="0">
                <a:solidFill>
                  <a:schemeClr val="bg2"/>
                </a:solidFill>
              </a:rPr>
              <a:t>after </a:t>
            </a:r>
            <a:r>
              <a:rPr lang="en-US" sz="2600" dirty="0">
                <a:solidFill>
                  <a:schemeClr val="bg2"/>
                </a:solidFill>
              </a:rPr>
              <a:t>the first </a:t>
            </a:r>
            <a:r>
              <a:rPr lang="en-US" sz="2600" dirty="0" smtClean="0">
                <a:solidFill>
                  <a:schemeClr val="bg2"/>
                </a:solidFill>
              </a:rPr>
              <a:t>year</a:t>
            </a:r>
            <a:endParaRPr lang="en-US" sz="2600" dirty="0" smtClean="0">
              <a:solidFill>
                <a:schemeClr val="bg2"/>
              </a:solidFill>
            </a:endParaRPr>
          </a:p>
          <a:p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                       - </a:t>
            </a:r>
            <a:r>
              <a:rPr lang="en-US" sz="2600" dirty="0" smtClean="0">
                <a:solidFill>
                  <a:schemeClr val="bg2"/>
                </a:solidFill>
              </a:rPr>
              <a:t>visit </a:t>
            </a:r>
            <a:r>
              <a:rPr lang="en-US" sz="2600" dirty="0">
                <a:solidFill>
                  <a:schemeClr val="bg2"/>
                </a:solidFill>
              </a:rPr>
              <a:t>4 after the second </a:t>
            </a:r>
            <a:r>
              <a:rPr lang="en-US" sz="2600" dirty="0" smtClean="0">
                <a:solidFill>
                  <a:schemeClr val="bg2"/>
                </a:solidFill>
              </a:rPr>
              <a:t>year</a:t>
            </a:r>
            <a:endParaRPr lang="en-US" sz="2600" dirty="0" smtClean="0">
              <a:solidFill>
                <a:schemeClr val="bg2"/>
              </a:solidFill>
            </a:endParaRPr>
          </a:p>
          <a:p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                       - </a:t>
            </a:r>
            <a:r>
              <a:rPr lang="en-US" sz="2600" dirty="0" smtClean="0">
                <a:solidFill>
                  <a:schemeClr val="bg2"/>
                </a:solidFill>
              </a:rPr>
              <a:t>visit </a:t>
            </a:r>
            <a:r>
              <a:rPr lang="en-US" sz="2600" dirty="0">
                <a:solidFill>
                  <a:schemeClr val="bg2"/>
                </a:solidFill>
              </a:rPr>
              <a:t>5 after the third </a:t>
            </a:r>
            <a:r>
              <a:rPr lang="en-US" sz="2600" dirty="0" smtClean="0">
                <a:solidFill>
                  <a:schemeClr val="bg2"/>
                </a:solidFill>
              </a:rPr>
              <a:t>year</a:t>
            </a:r>
            <a:endParaRPr lang="en-US" sz="2600" dirty="0" smtClean="0">
              <a:solidFill>
                <a:schemeClr val="bg2"/>
              </a:solidFill>
            </a:endParaRPr>
          </a:p>
          <a:p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smtClean="0">
                <a:solidFill>
                  <a:schemeClr val="bg2"/>
                </a:solidFill>
              </a:rPr>
              <a:t>                       -</a:t>
            </a:r>
            <a:r>
              <a:rPr lang="en-US" sz="2600" dirty="0" smtClean="0">
                <a:solidFill>
                  <a:schemeClr val="bg2"/>
                </a:solidFill>
              </a:rPr>
              <a:t>visit </a:t>
            </a:r>
            <a:r>
              <a:rPr lang="en-US" sz="2600" dirty="0">
                <a:solidFill>
                  <a:schemeClr val="bg2"/>
                </a:solidFill>
              </a:rPr>
              <a:t>6 after the fourth </a:t>
            </a:r>
            <a:r>
              <a:rPr lang="en-US" sz="2600" dirty="0" smtClean="0">
                <a:solidFill>
                  <a:schemeClr val="bg2"/>
                </a:solidFill>
              </a:rPr>
              <a:t>year</a:t>
            </a:r>
            <a:endParaRPr lang="en-US" sz="2600" dirty="0" smtClean="0">
              <a:solidFill>
                <a:schemeClr val="bg2"/>
              </a:solidFill>
            </a:endParaRPr>
          </a:p>
          <a:p>
            <a:endParaRPr lang="en-US" sz="2600" dirty="0">
              <a:solidFill>
                <a:schemeClr val="bg2"/>
              </a:solidFill>
            </a:endParaRPr>
          </a:p>
          <a:p>
            <a:endParaRPr lang="en-US" sz="2600" dirty="0" smtClean="0">
              <a:solidFill>
                <a:schemeClr val="bg2"/>
              </a:solidFill>
            </a:endParaRPr>
          </a:p>
          <a:p>
            <a:endParaRPr lang="en-US" sz="2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S</a:t>
            </a:r>
            <a:r>
              <a:rPr lang="en-US" sz="2600" dirty="0" smtClean="0">
                <a:solidFill>
                  <a:schemeClr val="bg2"/>
                </a:solidFill>
              </a:rPr>
              <a:t>kin </a:t>
            </a:r>
            <a:r>
              <a:rPr lang="en-US" sz="2600" dirty="0">
                <a:solidFill>
                  <a:schemeClr val="bg2"/>
                </a:solidFill>
              </a:rPr>
              <a:t>examination </a:t>
            </a:r>
            <a:r>
              <a:rPr lang="en-US" sz="2600" dirty="0" smtClean="0">
                <a:solidFill>
                  <a:schemeClr val="bg2"/>
                </a:solidFill>
              </a:rPr>
              <a:t>- P</a:t>
            </a:r>
            <a:r>
              <a:rPr lang="en-US" sz="2600" dirty="0" smtClean="0">
                <a:solidFill>
                  <a:schemeClr val="bg2"/>
                </a:solidFill>
              </a:rPr>
              <a:t>erformed </a:t>
            </a:r>
            <a:r>
              <a:rPr lang="en-US" sz="2600" dirty="0">
                <a:solidFill>
                  <a:schemeClr val="bg2"/>
                </a:solidFill>
              </a:rPr>
              <a:t>at every </a:t>
            </a:r>
            <a:r>
              <a:rPr lang="en-US" sz="2600" dirty="0" smtClean="0">
                <a:solidFill>
                  <a:schemeClr val="bg2"/>
                </a:solidFill>
              </a:rPr>
              <a:t>visit</a:t>
            </a:r>
            <a:endParaRPr lang="en-US" sz="2600" dirty="0" smtClean="0">
              <a:solidFill>
                <a:schemeClr val="bg2"/>
              </a:solidFill>
            </a:endParaRPr>
          </a:p>
          <a:p>
            <a:endParaRPr lang="en-US" sz="2600" dirty="0" smtClean="0">
              <a:solidFill>
                <a:schemeClr val="bg2"/>
              </a:solidFill>
              <a:latin typeface="+mj-lt"/>
            </a:endParaRPr>
          </a:p>
          <a:p>
            <a:endParaRPr lang="en-US" sz="2600" dirty="0" smtClean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OUTCOMES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811" y="1529933"/>
            <a:ext cx="11058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Primary </a:t>
            </a:r>
            <a:r>
              <a:rPr lang="en-US" sz="3200" dirty="0" smtClean="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Outcome :</a:t>
            </a:r>
            <a:endParaRPr lang="en-US" sz="3200" dirty="0">
              <a:solidFill>
                <a:schemeClr val="bg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C</a:t>
            </a:r>
            <a:r>
              <a:rPr lang="en-US" sz="3200" dirty="0" smtClean="0">
                <a:solidFill>
                  <a:schemeClr val="bg2"/>
                </a:solidFill>
              </a:rPr>
              <a:t>umulative </a:t>
            </a:r>
            <a:r>
              <a:rPr lang="en-US" sz="3200" dirty="0">
                <a:solidFill>
                  <a:schemeClr val="bg2"/>
                </a:solidFill>
              </a:rPr>
              <a:t>incidence of leprosy among household contacts over the 4-year follow-up </a:t>
            </a:r>
            <a:r>
              <a:rPr lang="en-US" sz="3200" dirty="0" smtClean="0">
                <a:solidFill>
                  <a:schemeClr val="bg2"/>
                </a:solidFill>
              </a:rPr>
              <a:t>period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OUTCOMES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47" y="1205842"/>
            <a:ext cx="110587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Secondary </a:t>
            </a:r>
            <a:r>
              <a:rPr lang="en-US" sz="3200" dirty="0" smtClean="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Outcomes :</a:t>
            </a:r>
            <a:endParaRPr lang="en-US" sz="3200" dirty="0" smtClean="0">
              <a:solidFill>
                <a:schemeClr val="bg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81000" lvl="1" indent="-3810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</a:t>
            </a:r>
            <a:r>
              <a:rPr lang="en-US" sz="2800" dirty="0" smtClean="0">
                <a:solidFill>
                  <a:schemeClr val="bg2"/>
                </a:solidFill>
              </a:rPr>
              <a:t>umulative </a:t>
            </a:r>
            <a:r>
              <a:rPr lang="en-US" sz="2800" dirty="0">
                <a:solidFill>
                  <a:schemeClr val="bg2"/>
                </a:solidFill>
              </a:rPr>
              <a:t>incidence of leprosy among household contacts over the 2-year follow-up </a:t>
            </a:r>
            <a:r>
              <a:rPr lang="en-US" sz="2800" dirty="0" smtClean="0">
                <a:solidFill>
                  <a:schemeClr val="bg2"/>
                </a:solidFill>
              </a:rPr>
              <a:t>period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0" lvl="1" algn="just"/>
            <a:endParaRPr lang="en-US" sz="2800" dirty="0" smtClean="0">
              <a:solidFill>
                <a:schemeClr val="bg2"/>
              </a:solidFill>
            </a:endParaRPr>
          </a:p>
          <a:p>
            <a:pPr marL="381000" lvl="1" indent="-3810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</a:t>
            </a:r>
            <a:r>
              <a:rPr lang="en-US" sz="2800" dirty="0" smtClean="0">
                <a:solidFill>
                  <a:schemeClr val="bg2"/>
                </a:solidFill>
              </a:rPr>
              <a:t>afety </a:t>
            </a:r>
            <a:r>
              <a:rPr lang="en-US" sz="2800" dirty="0">
                <a:solidFill>
                  <a:schemeClr val="bg2"/>
                </a:solidFill>
              </a:rPr>
              <a:t>measures at visit </a:t>
            </a:r>
            <a:r>
              <a:rPr lang="en-US" sz="2800" dirty="0" smtClean="0">
                <a:solidFill>
                  <a:schemeClr val="bg2"/>
                </a:solidFill>
              </a:rPr>
              <a:t>2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0" lvl="1" algn="just"/>
            <a:endParaRPr lang="en-US" sz="2800" dirty="0" smtClean="0">
              <a:solidFill>
                <a:schemeClr val="bg2"/>
              </a:solidFill>
            </a:endParaRPr>
          </a:p>
          <a:p>
            <a:pPr marL="381000" lvl="1" indent="-3810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</a:t>
            </a:r>
            <a:r>
              <a:rPr lang="en-US" sz="2800" dirty="0" smtClean="0">
                <a:solidFill>
                  <a:schemeClr val="bg2"/>
                </a:solidFill>
              </a:rPr>
              <a:t>umulative </a:t>
            </a:r>
            <a:r>
              <a:rPr lang="en-US" sz="2800" dirty="0">
                <a:solidFill>
                  <a:schemeClr val="bg2"/>
                </a:solidFill>
              </a:rPr>
              <a:t>incidence of leprosy among household contacts over the 4-year follow-up period in a subgroup analysis.</a:t>
            </a:r>
            <a:endParaRPr lang="en-US" sz="2665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7596" b="3603"/>
          <a:stretch>
            <a:fillRect/>
          </a:stretch>
        </p:blipFill>
        <p:spPr>
          <a:xfrm>
            <a:off x="1136822" y="929009"/>
            <a:ext cx="9277864" cy="59289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51620" y="4769708"/>
            <a:ext cx="1198605" cy="109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665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4266" r="7971" b="10270"/>
          <a:stretch>
            <a:fillRect/>
          </a:stretch>
        </p:blipFill>
        <p:spPr>
          <a:xfrm>
            <a:off x="1260384" y="1002212"/>
            <a:ext cx="9440562" cy="57890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56755" y="3394578"/>
            <a:ext cx="1198605" cy="109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3374</Words>
  <Application>WPS Presentation</Application>
  <PresentationFormat>Widescreen</PresentationFormat>
  <Paragraphs>220</Paragraphs>
  <Slides>22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Raleway</vt:lpstr>
      <vt:lpstr>Segoe Print</vt:lpstr>
      <vt:lpstr>Lato</vt:lpstr>
      <vt:lpstr>Arial</vt:lpstr>
      <vt:lpstr>Georgia</vt:lpstr>
      <vt:lpstr>Tahoma</vt:lpstr>
      <vt:lpstr>Microsoft YaHei</vt:lpstr>
      <vt:lpstr>Arial Unicode MS</vt:lpstr>
      <vt:lpstr>Calibri</vt:lpstr>
      <vt:lpstr>Georgia</vt:lpstr>
      <vt:lpstr>Helvetica Neue</vt:lpstr>
      <vt:lpstr>Calibri</vt:lpstr>
      <vt:lpstr>Streamline</vt:lpstr>
      <vt:lpstr>JOURNAL CLUB</vt:lpstr>
      <vt:lpstr>AIM</vt:lpstr>
      <vt:lpstr>METHODOLOGY</vt:lpstr>
      <vt:lpstr>INTERVENTION AND FOLLOW UP</vt:lpstr>
      <vt:lpstr>INTERVENTION AND FOLLOW UP</vt:lpstr>
      <vt:lpstr>OUTCOMES</vt:lpstr>
      <vt:lpstr>OUTCOMES</vt:lpstr>
      <vt:lpstr>PATIENT CHARACTERSTICS</vt:lpstr>
      <vt:lpstr>PATIENT CHARACTERSTICS</vt:lpstr>
      <vt:lpstr>TRIAL CONDUCT</vt:lpstr>
      <vt:lpstr>TRIAL CONDUCT</vt:lpstr>
      <vt:lpstr>OUTCOME</vt:lpstr>
      <vt:lpstr>OUTCOME</vt:lpstr>
      <vt:lpstr>CRITICAL APPRAISAL</vt:lpstr>
      <vt:lpstr>REFERENCE QUESTION</vt:lpstr>
      <vt:lpstr>VALIDITY</vt:lpstr>
      <vt:lpstr>GATE Framework Assessment : PECOT</vt:lpstr>
      <vt:lpstr>RAMMbo : Recruitment</vt:lpstr>
      <vt:lpstr>RAMMbo: Allocation</vt:lpstr>
      <vt:lpstr>RAMMbo: Maintenance</vt:lpstr>
      <vt:lpstr>RAMMbo: Measurement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Rajesh</dc:creator>
  <cp:lastModifiedBy>Dr. Prince Manchanda</cp:lastModifiedBy>
  <cp:revision>22</cp:revision>
  <dcterms:created xsi:type="dcterms:W3CDTF">2023-05-21T09:29:00Z</dcterms:created>
  <dcterms:modified xsi:type="dcterms:W3CDTF">2023-08-21T07:35:00Z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1DF06E0E02124CC499F65B7FB5DA3776</vt:lpwstr>
  </property>
  <property fmtid="{D5CDD505-2E9C-101B-9397-08002B2CF9AE}" pid="3" name="KSOProductBuildVer">
    <vt:lpwstr>1033-11.2.0.11537</vt:lpwstr>
  </property>
</Properties>
</file>