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F9D22-2F1B-464C-AF73-C8D8CC0436F5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2E805-E864-4D38-83B6-9465D14980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090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507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88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148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925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74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69D1C-FACB-4362-A485-23F9AA9CF4C9}" type="slidenum">
              <a:rPr lang="en-AU" smtClean="0">
                <a:latin typeface="Arial" charset="0"/>
                <a:ea typeface="ＭＳ Ｐゴシック" pitchFamily="34" charset="-128"/>
              </a:rPr>
              <a:pPr/>
              <a:t>34</a:t>
            </a:fld>
            <a:endParaRPr lang="en-AU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51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2B5-6896-479A-AFE8-487437FA70CF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F4E3-44F2-4F5D-84C2-50452AD31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49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2B5-6896-479A-AFE8-487437FA70CF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F4E3-44F2-4F5D-84C2-50452AD31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09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2B5-6896-479A-AFE8-487437FA70CF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F4E3-44F2-4F5D-84C2-50452AD31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095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2B5-6896-479A-AFE8-487437FA70CF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F4E3-44F2-4F5D-84C2-50452AD31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49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2B5-6896-479A-AFE8-487437FA70CF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F4E3-44F2-4F5D-84C2-50452AD31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157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2B5-6896-479A-AFE8-487437FA70CF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F4E3-44F2-4F5D-84C2-50452AD31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10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2B5-6896-479A-AFE8-487437FA70CF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F4E3-44F2-4F5D-84C2-50452AD31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309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2B5-6896-479A-AFE8-487437FA70CF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F4E3-44F2-4F5D-84C2-50452AD31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109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2B5-6896-479A-AFE8-487437FA70CF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F4E3-44F2-4F5D-84C2-50452AD31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237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2B5-6896-479A-AFE8-487437FA70CF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F4E3-44F2-4F5D-84C2-50452AD31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42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2B5-6896-479A-AFE8-487437FA70CF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F4E3-44F2-4F5D-84C2-50452AD31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826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312B5-6896-479A-AFE8-487437FA70CF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6F4E3-44F2-4F5D-84C2-50452AD31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807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810" y="976544"/>
            <a:ext cx="10271464" cy="5166804"/>
          </a:xfrm>
        </p:spPr>
        <p:txBody>
          <a:bodyPr>
            <a:normAutofit/>
          </a:bodyPr>
          <a:lstStyle/>
          <a:p>
            <a:endParaRPr lang="en-IN" sz="4000" b="1" u="sng" dirty="0" smtClean="0"/>
          </a:p>
          <a:p>
            <a:r>
              <a:rPr lang="en-IN" sz="4000" b="1" u="sng" dirty="0" smtClean="0"/>
              <a:t>JOURNAL CLUB</a:t>
            </a:r>
          </a:p>
          <a:p>
            <a:endParaRPr lang="en-IN" sz="4000" b="1" dirty="0"/>
          </a:p>
          <a:p>
            <a:endParaRPr lang="en-IN" sz="4000" b="1" dirty="0" smtClean="0"/>
          </a:p>
          <a:p>
            <a:endParaRPr lang="en-IN" sz="4000" b="1" dirty="0"/>
          </a:p>
          <a:p>
            <a:pPr algn="l"/>
            <a:endParaRPr lang="en-IN" sz="2000" b="1" dirty="0" smtClean="0"/>
          </a:p>
          <a:p>
            <a:pPr algn="l"/>
            <a:r>
              <a:rPr lang="en-IN" sz="2000" b="1" dirty="0" smtClean="0"/>
              <a:t>PRESENTED BY                                                                                                   MODERATOR</a:t>
            </a:r>
          </a:p>
          <a:p>
            <a:pPr algn="l"/>
            <a:r>
              <a:rPr lang="en-IN" sz="2000" b="1" dirty="0" smtClean="0"/>
              <a:t>DR LAKSHMI MOHAN                                                                                       WG CDR ROHIT VASHISHT</a:t>
            </a:r>
          </a:p>
        </p:txBody>
      </p:sp>
    </p:spTree>
    <p:extLst>
      <p:ext uri="{BB962C8B-B14F-4D97-AF65-F5344CB8AC3E}">
        <p14:creationId xmlns:p14="http://schemas.microsoft.com/office/powerpoint/2010/main" val="207303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451" y="2769114"/>
            <a:ext cx="10516511" cy="1322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5" y="146154"/>
            <a:ext cx="8149700" cy="67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13" y="683582"/>
            <a:ext cx="8142310" cy="5894772"/>
          </a:xfrm>
        </p:spPr>
      </p:pic>
      <p:sp>
        <p:nvSpPr>
          <p:cNvPr id="7" name="TextBox 6"/>
          <p:cNvSpPr txBox="1"/>
          <p:nvPr/>
        </p:nvSpPr>
        <p:spPr>
          <a:xfrm>
            <a:off x="3000652" y="230819"/>
            <a:ext cx="544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          </a:t>
            </a:r>
            <a:r>
              <a:rPr lang="en-IN" sz="2400" u="sng" dirty="0" smtClean="0"/>
              <a:t>WHO CLINICAL PROGRESSION SCALE</a:t>
            </a:r>
            <a:endParaRPr lang="en-IN" sz="2400" u="sng" dirty="0"/>
          </a:p>
        </p:txBody>
      </p:sp>
    </p:spTree>
    <p:extLst>
      <p:ext uri="{BB962C8B-B14F-4D97-AF65-F5344CB8AC3E}">
        <p14:creationId xmlns:p14="http://schemas.microsoft.com/office/powerpoint/2010/main" val="2343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969" y="905522"/>
            <a:ext cx="10554810" cy="4729903"/>
          </a:xfrm>
        </p:spPr>
        <p:txBody>
          <a:bodyPr/>
          <a:lstStyle/>
          <a:p>
            <a:pPr marL="0" indent="0">
              <a:buNone/>
            </a:pPr>
            <a:r>
              <a:rPr lang="en-IN" u="sng" dirty="0" smtClean="0"/>
              <a:t>SUSTAINED CLINICAL RECOVERY</a:t>
            </a:r>
          </a:p>
          <a:p>
            <a:pPr marL="0" indent="0">
              <a:buNone/>
            </a:pPr>
            <a:r>
              <a:rPr lang="en-IN" dirty="0" smtClean="0"/>
              <a:t>Defined as the score of </a:t>
            </a:r>
            <a:r>
              <a:rPr lang="en-IN" dirty="0" err="1" smtClean="0"/>
              <a:t>covid</a:t>
            </a:r>
            <a:r>
              <a:rPr lang="en-IN" dirty="0" smtClean="0"/>
              <a:t> 19 related target symptoms ≤ 1 for 2 consecutive days</a:t>
            </a:r>
          </a:p>
          <a:p>
            <a:pPr marL="0" indent="0">
              <a:buNone/>
            </a:pPr>
            <a:endParaRPr lang="en-IN" sz="4000" dirty="0"/>
          </a:p>
          <a:p>
            <a:pPr marL="0" indent="0">
              <a:buNone/>
            </a:pPr>
            <a:r>
              <a:rPr lang="en-IN" u="sng" dirty="0" smtClean="0"/>
              <a:t>TIME TO SUSTAINED CLINICAL RECOVERY</a:t>
            </a:r>
          </a:p>
          <a:p>
            <a:pPr marL="0" indent="0">
              <a:buNone/>
            </a:pPr>
            <a:r>
              <a:rPr lang="en-IN" dirty="0" smtClean="0"/>
              <a:t>Number of days from the first dose after randomisation to the first day when the score of all </a:t>
            </a:r>
            <a:r>
              <a:rPr lang="en-IN" dirty="0" err="1" smtClean="0"/>
              <a:t>covid</a:t>
            </a:r>
            <a:r>
              <a:rPr lang="en-IN" dirty="0" smtClean="0"/>
              <a:t> 19 related target symptoms ≤ 1 for 2 consecutive days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25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48" y="514905"/>
            <a:ext cx="10696852" cy="5662058"/>
          </a:xfrm>
        </p:spPr>
        <p:txBody>
          <a:bodyPr/>
          <a:lstStyle/>
          <a:p>
            <a:pPr marL="0" indent="0">
              <a:buNone/>
            </a:pPr>
            <a:r>
              <a:rPr lang="en-IN" u="sng" dirty="0" smtClean="0"/>
              <a:t>SUSTAINED SYMPTOM RESOLUTION</a:t>
            </a:r>
          </a:p>
          <a:p>
            <a:pPr marL="0" indent="0">
              <a:buNone/>
            </a:pPr>
            <a:r>
              <a:rPr lang="en-IN" dirty="0" smtClean="0"/>
              <a:t>Defined </a:t>
            </a:r>
            <a:r>
              <a:rPr lang="en-IN" dirty="0"/>
              <a:t>as the score of </a:t>
            </a:r>
            <a:r>
              <a:rPr lang="en-IN" dirty="0" err="1"/>
              <a:t>covid</a:t>
            </a:r>
            <a:r>
              <a:rPr lang="en-IN" dirty="0"/>
              <a:t> 19 related target symptoms </a:t>
            </a:r>
            <a:r>
              <a:rPr lang="en-IN" dirty="0" smtClean="0"/>
              <a:t>=0 for </a:t>
            </a:r>
            <a:r>
              <a:rPr lang="en-IN" dirty="0"/>
              <a:t>2 consecutive </a:t>
            </a:r>
            <a:r>
              <a:rPr lang="en-IN" dirty="0" smtClean="0"/>
              <a:t>days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u="sng" dirty="0" smtClean="0"/>
              <a:t>TIME TO SUSTAINED SYMPTOM RESOLUTION</a:t>
            </a:r>
          </a:p>
          <a:p>
            <a:pPr marL="0" indent="0">
              <a:buNone/>
            </a:pPr>
            <a:r>
              <a:rPr lang="en-IN" dirty="0" smtClean="0"/>
              <a:t>Number </a:t>
            </a:r>
            <a:r>
              <a:rPr lang="en-IN" dirty="0"/>
              <a:t>of days from the first dose after randomisation to the first day when the score of all </a:t>
            </a:r>
            <a:r>
              <a:rPr lang="en-IN" dirty="0" err="1"/>
              <a:t>covid</a:t>
            </a:r>
            <a:r>
              <a:rPr lang="en-IN" dirty="0"/>
              <a:t> 19 related target symptoms </a:t>
            </a:r>
            <a:r>
              <a:rPr lang="en-IN" dirty="0" smtClean="0"/>
              <a:t>=0 </a:t>
            </a:r>
            <a:r>
              <a:rPr lang="en-IN" dirty="0"/>
              <a:t>for 2 consecutive days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837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235" y="763480"/>
            <a:ext cx="10572565" cy="5413483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                                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                             </a:t>
            </a:r>
            <a:r>
              <a:rPr lang="en-IN" sz="4400" dirty="0" smtClean="0"/>
              <a:t>STATISTICAL ANALYSIS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371989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703" y="612559"/>
            <a:ext cx="10679097" cy="5564404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                                      </a:t>
            </a:r>
            <a:r>
              <a:rPr lang="en-IN" sz="3600" dirty="0" smtClean="0"/>
              <a:t>RANDOMIZATION</a:t>
            </a:r>
          </a:p>
          <a:p>
            <a:pPr marL="0" indent="0">
              <a:buNone/>
            </a:pPr>
            <a:r>
              <a:rPr lang="en-IN" dirty="0" smtClean="0"/>
              <a:t>                                    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220123"/>
            <a:ext cx="10644326" cy="469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5" y="168677"/>
            <a:ext cx="11231072" cy="6516208"/>
          </a:xfrm>
        </p:spPr>
      </p:pic>
    </p:spTree>
    <p:extLst>
      <p:ext uri="{BB962C8B-B14F-4D97-AF65-F5344CB8AC3E}">
        <p14:creationId xmlns:p14="http://schemas.microsoft.com/office/powerpoint/2010/main" val="31619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593"/>
            <a:ext cx="10515600" cy="700195"/>
          </a:xfrm>
        </p:spPr>
        <p:txBody>
          <a:bodyPr>
            <a:normAutofit/>
          </a:bodyPr>
          <a:lstStyle/>
          <a:p>
            <a:r>
              <a:rPr lang="en-IN" sz="3600" dirty="0" smtClean="0"/>
              <a:t>      </a:t>
            </a:r>
            <a:r>
              <a:rPr lang="en-IN" sz="3600" u="sng" dirty="0" smtClean="0"/>
              <a:t>DEMOGRAPHIC AND CLINICAL CHARACTERISTICS</a:t>
            </a:r>
            <a:endParaRPr lang="en-IN" sz="36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67" y="958788"/>
            <a:ext cx="9259847" cy="5519516"/>
          </a:xfrm>
        </p:spPr>
      </p:pic>
    </p:spTree>
    <p:extLst>
      <p:ext uri="{BB962C8B-B14F-4D97-AF65-F5344CB8AC3E}">
        <p14:creationId xmlns:p14="http://schemas.microsoft.com/office/powerpoint/2010/main" val="30416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0" y="541538"/>
            <a:ext cx="10210814" cy="5880382"/>
          </a:xfrm>
        </p:spPr>
      </p:pic>
    </p:spTree>
    <p:extLst>
      <p:ext uri="{BB962C8B-B14F-4D97-AF65-F5344CB8AC3E}">
        <p14:creationId xmlns:p14="http://schemas.microsoft.com/office/powerpoint/2010/main" val="13212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94" y="523782"/>
            <a:ext cx="10294024" cy="5868139"/>
          </a:xfrm>
        </p:spPr>
      </p:pic>
    </p:spTree>
    <p:extLst>
      <p:ext uri="{BB962C8B-B14F-4D97-AF65-F5344CB8AC3E}">
        <p14:creationId xmlns:p14="http://schemas.microsoft.com/office/powerpoint/2010/main" val="372165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6" y="1411550"/>
            <a:ext cx="11292786" cy="3768163"/>
          </a:xfrm>
        </p:spPr>
      </p:pic>
    </p:spTree>
    <p:extLst>
      <p:ext uri="{BB962C8B-B14F-4D97-AF65-F5344CB8AC3E}">
        <p14:creationId xmlns:p14="http://schemas.microsoft.com/office/powerpoint/2010/main" val="4043094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9" y="639192"/>
            <a:ext cx="9974247" cy="5495278"/>
          </a:xfrm>
        </p:spPr>
      </p:pic>
    </p:spTree>
    <p:extLst>
      <p:ext uri="{BB962C8B-B14F-4D97-AF65-F5344CB8AC3E}">
        <p14:creationId xmlns:p14="http://schemas.microsoft.com/office/powerpoint/2010/main" val="2323086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0" y="559293"/>
            <a:ext cx="10404629" cy="5743853"/>
          </a:xfrm>
        </p:spPr>
      </p:pic>
    </p:spTree>
    <p:extLst>
      <p:ext uri="{BB962C8B-B14F-4D97-AF65-F5344CB8AC3E}">
        <p14:creationId xmlns:p14="http://schemas.microsoft.com/office/powerpoint/2010/main" val="1445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445" y="107674"/>
            <a:ext cx="10515600" cy="63805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                               </a:t>
            </a:r>
            <a:r>
              <a:rPr lang="en-IN" u="sng" dirty="0" smtClean="0"/>
              <a:t>DISCUSSION</a:t>
            </a:r>
            <a:endParaRPr lang="en-IN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70" y="745726"/>
            <a:ext cx="9286043" cy="6014142"/>
          </a:xfrm>
        </p:spPr>
      </p:pic>
    </p:spTree>
    <p:extLst>
      <p:ext uri="{BB962C8B-B14F-4D97-AF65-F5344CB8AC3E}">
        <p14:creationId xmlns:p14="http://schemas.microsoft.com/office/powerpoint/2010/main" val="34497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421" y="214204"/>
            <a:ext cx="10457155" cy="753461"/>
          </a:xfrm>
        </p:spPr>
        <p:txBody>
          <a:bodyPr/>
          <a:lstStyle/>
          <a:p>
            <a:r>
              <a:rPr lang="en-IN" dirty="0" smtClean="0"/>
              <a:t>                      ADVERSE EVENTS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86" y="1038687"/>
            <a:ext cx="9379163" cy="5557422"/>
          </a:xfrm>
        </p:spPr>
      </p:pic>
    </p:spTree>
    <p:extLst>
      <p:ext uri="{BB962C8B-B14F-4D97-AF65-F5344CB8AC3E}">
        <p14:creationId xmlns:p14="http://schemas.microsoft.com/office/powerpoint/2010/main" val="3920369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                      </a:t>
            </a:r>
            <a:r>
              <a:rPr lang="en-IN" sz="4000" u="sng" dirty="0" smtClean="0"/>
              <a:t>CRITICAL APPRAISAL</a:t>
            </a:r>
            <a:endParaRPr lang="en-IN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 smtClean="0"/>
              <a:t>TITLE</a:t>
            </a: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dirty="0" smtClean="0"/>
              <a:t>      Is it interesting?       </a:t>
            </a:r>
            <a:r>
              <a:rPr lang="en-IN" b="1" dirty="0" smtClean="0"/>
              <a:t>YES</a:t>
            </a:r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r>
              <a:rPr lang="en-IN" b="1" dirty="0" smtClean="0"/>
              <a:t>ABSTRACT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Will the conclusions likely to be useful to you, in your area of clinical practice or research?     </a:t>
            </a:r>
            <a:r>
              <a:rPr lang="en-IN" b="1" dirty="0" smtClean="0"/>
              <a:t>YES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Whether the settings in the material methods are similar to your own settings?                  </a:t>
            </a:r>
            <a:r>
              <a:rPr lang="en-IN" b="1" dirty="0" smtClean="0"/>
              <a:t>YES</a:t>
            </a:r>
            <a:r>
              <a:rPr lang="en-IN" dirty="0" smtClean="0"/>
              <a:t>                                       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993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694"/>
            <a:ext cx="10515600" cy="717951"/>
          </a:xfrm>
        </p:spPr>
        <p:txBody>
          <a:bodyPr/>
          <a:lstStyle/>
          <a:p>
            <a:r>
              <a:rPr lang="en-IN" dirty="0" smtClean="0"/>
              <a:t>                    </a:t>
            </a:r>
            <a:r>
              <a:rPr lang="en-IN" sz="4000" u="sng" dirty="0" smtClean="0"/>
              <a:t>REFERENCE QUESTION</a:t>
            </a:r>
            <a:endParaRPr lang="en-IN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852"/>
            <a:ext cx="10515600" cy="5005111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Is there a clear cut / specific research question?  </a:t>
            </a:r>
            <a:r>
              <a:rPr lang="en-IN" b="1" dirty="0" smtClean="0"/>
              <a:t>YES</a:t>
            </a:r>
          </a:p>
          <a:p>
            <a:endParaRPr lang="en-IN" dirty="0"/>
          </a:p>
          <a:p>
            <a:r>
              <a:rPr lang="en-IN" dirty="0" smtClean="0"/>
              <a:t>Was it feasible for the authors to study this question given there with the technical expertise and available facilities?    </a:t>
            </a:r>
            <a:r>
              <a:rPr lang="en-IN" b="1" dirty="0" smtClean="0"/>
              <a:t>YES</a:t>
            </a:r>
          </a:p>
          <a:p>
            <a:endParaRPr lang="en-IN" dirty="0"/>
          </a:p>
          <a:p>
            <a:r>
              <a:rPr lang="en-IN" dirty="0" smtClean="0"/>
              <a:t>Does the research question has some element of novelty? </a:t>
            </a:r>
            <a:r>
              <a:rPr lang="en-IN" b="1" dirty="0" smtClean="0"/>
              <a:t>YES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455043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695"/>
            <a:ext cx="10515600" cy="64692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                                   </a:t>
            </a:r>
            <a:r>
              <a:rPr lang="en-IN" sz="4000" u="sng" dirty="0" smtClean="0"/>
              <a:t>VALIDITY</a:t>
            </a:r>
            <a:endParaRPr lang="en-IN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322" y="1242871"/>
            <a:ext cx="10515600" cy="4854190"/>
          </a:xfrm>
        </p:spPr>
        <p:txBody>
          <a:bodyPr/>
          <a:lstStyle/>
          <a:p>
            <a:endParaRPr lang="en-IN" dirty="0" smtClean="0"/>
          </a:p>
          <a:p>
            <a:r>
              <a:rPr lang="en-IN" dirty="0" smtClean="0"/>
              <a:t>Have the authors made a mention of actual / study population? </a:t>
            </a:r>
            <a:r>
              <a:rPr lang="en-IN" b="1" dirty="0" smtClean="0"/>
              <a:t>YES</a:t>
            </a:r>
          </a:p>
          <a:p>
            <a:endParaRPr lang="en-IN" dirty="0"/>
          </a:p>
          <a:p>
            <a:r>
              <a:rPr lang="en-IN" dirty="0" smtClean="0"/>
              <a:t>Is the method of sampling been described? </a:t>
            </a:r>
            <a:r>
              <a:rPr lang="en-IN" b="1" dirty="0" smtClean="0"/>
              <a:t>YES</a:t>
            </a:r>
          </a:p>
          <a:p>
            <a:endParaRPr lang="en-IN" dirty="0"/>
          </a:p>
          <a:p>
            <a:r>
              <a:rPr lang="en-IN" dirty="0" smtClean="0"/>
              <a:t>Whether a mention of all the potential confounding factors been made? </a:t>
            </a:r>
            <a:r>
              <a:rPr lang="en-IN" b="1" dirty="0" smtClean="0"/>
              <a:t>YES</a:t>
            </a:r>
          </a:p>
          <a:p>
            <a:endParaRPr lang="en-IN" b="1" dirty="0"/>
          </a:p>
          <a:p>
            <a:r>
              <a:rPr lang="en-IN" dirty="0" smtClean="0"/>
              <a:t>Any selection or information bias could have been occurred? </a:t>
            </a:r>
            <a:r>
              <a:rPr lang="en-IN" dirty="0"/>
              <a:t>P</a:t>
            </a:r>
            <a:r>
              <a:rPr lang="en-IN" dirty="0" smtClean="0"/>
              <a:t>ossible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9657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504"/>
          </a:xfrm>
        </p:spPr>
        <p:txBody>
          <a:bodyPr/>
          <a:lstStyle/>
          <a:p>
            <a:r>
              <a:rPr lang="en-IN" dirty="0" smtClean="0"/>
              <a:t>     </a:t>
            </a:r>
            <a:r>
              <a:rPr lang="en-IN" u="sng" dirty="0" smtClean="0"/>
              <a:t>GATE Framework Assessment: PECOT</a:t>
            </a:r>
            <a:endParaRPr lang="en-IN" u="sng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30CAE7F9-ED28-B633-4051-7D3A0E666A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65" y="1694314"/>
            <a:ext cx="1835055" cy="110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E726518C-FE4F-5FDA-FF1D-39C9EE4F4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97" y="3007742"/>
            <a:ext cx="134970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029">
            <a:extLst>
              <a:ext uri="{FF2B5EF4-FFF2-40B4-BE49-F238E27FC236}">
                <a16:creationId xmlns="" xmlns:a16="http://schemas.microsoft.com/office/drawing/2014/main" id="{A15638E3-F3B4-FBDE-5A17-CD2B30A6B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397" y="4707379"/>
            <a:ext cx="1296988" cy="944563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71323" tIns="35662" rIns="71323" bIns="35662"/>
          <a:lstStyle/>
          <a:p>
            <a:pPr defTabSz="713232" eaLnBrk="0" hangingPunct="0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584" y="179063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P</a:t>
            </a:r>
            <a:endParaRPr lang="en-I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95225" y="342654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E</a:t>
            </a:r>
            <a:endParaRPr lang="en-I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00540" y="3426541"/>
            <a:ext cx="19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C</a:t>
            </a:r>
            <a:endParaRPr lang="en-IN" sz="2400" dirty="0"/>
          </a:p>
        </p:txBody>
      </p:sp>
      <p:sp>
        <p:nvSpPr>
          <p:cNvPr id="12" name="Line 10">
            <a:extLst>
              <a:ext uri="{FF2B5EF4-FFF2-40B4-BE49-F238E27FC236}">
                <a16:creationId xmlns="" xmlns:a16="http://schemas.microsoft.com/office/drawing/2014/main" id="{A5510AE0-37EB-3D64-DF43-9F820398B4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4928" y="3071673"/>
            <a:ext cx="1448" cy="1079069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55584" y="4994994"/>
            <a:ext cx="44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O</a:t>
            </a:r>
            <a:endParaRPr lang="en-IN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77374" y="1985701"/>
            <a:ext cx="206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PARTICIPANTS : 822 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450905" y="3381913"/>
            <a:ext cx="131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VV116 : 384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7332956" y="3426541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Nirmatrelvir</a:t>
            </a:r>
            <a:r>
              <a:rPr lang="en-IN" dirty="0" smtClean="0"/>
              <a:t>-ritonavir : 387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1775173" y="4994994"/>
            <a:ext cx="315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SUSTAINED CLINICAL RECOVERY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7421732" y="5041160"/>
            <a:ext cx="375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DURATION : 4 APR 2022 – 2 MAY 2022</a:t>
            </a:r>
            <a:endParaRPr lang="en-IN" dirty="0"/>
          </a:p>
        </p:txBody>
      </p:sp>
      <p:sp>
        <p:nvSpPr>
          <p:cNvPr id="19" name="Line 1027">
            <a:extLst>
              <a:ext uri="{FF2B5EF4-FFF2-40B4-BE49-F238E27FC236}">
                <a16:creationId xmlns="" xmlns:a16="http://schemas.microsoft.com/office/drawing/2014/main" id="{BC043B81-2B03-89A5-9A14-73AA2097CF2F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6830820" y="5287359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71323" tIns="35662" rIns="71323" bIns="35662"/>
          <a:lstStyle/>
          <a:p>
            <a:pPr defTabSz="713232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Line 1033">
            <a:extLst>
              <a:ext uri="{FF2B5EF4-FFF2-40B4-BE49-F238E27FC236}">
                <a16:creationId xmlns="" xmlns:a16="http://schemas.microsoft.com/office/drawing/2014/main" id="{1B791E0D-F0B9-7A55-FF54-8E389250FBC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708393" y="5159735"/>
            <a:ext cx="624563" cy="1992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lIns="71323" tIns="35662" rIns="71323" bIns="35662"/>
          <a:lstStyle/>
          <a:p>
            <a:pPr defTabSz="713232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7326" y="511805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08564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480" y="781235"/>
            <a:ext cx="10590320" cy="5395728"/>
          </a:xfrm>
        </p:spPr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                                  </a:t>
            </a:r>
            <a:r>
              <a:rPr lang="en-IN" sz="4400" dirty="0" smtClean="0"/>
              <a:t>ASSESSING VALIDITY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31839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dirty="0"/>
              <a:t>The </a:t>
            </a:r>
            <a:r>
              <a:rPr lang="en-US" sz="3467" dirty="0" err="1"/>
              <a:t>RAMMbo</a:t>
            </a:r>
            <a:r>
              <a:rPr lang="en-US" sz="3467" dirty="0"/>
              <a:t> acronym : Assessing study bias</a:t>
            </a:r>
            <a:br>
              <a:rPr lang="en-US" sz="3467" dirty="0"/>
            </a:br>
            <a:endParaRPr sz="3467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417250" y="1097600"/>
            <a:ext cx="11268050" cy="55941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AFF8A0BE-E78A-977D-CEB1-BF00BF885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1947334"/>
            <a:ext cx="457200" cy="677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4108" tIns="46228" rIns="94108" bIns="46228" anchor="ctr"/>
          <a:lstStyle/>
          <a:p>
            <a:r>
              <a:rPr lang="en-US" sz="2933" b="1" dirty="0"/>
              <a:t>P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="" xmlns:a16="http://schemas.microsoft.com/office/drawing/2014/main" id="{05666438-C5B2-AF8B-AB04-DD9874DCB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9" y="3725334"/>
            <a:ext cx="457200" cy="677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4108" tIns="46228" rIns="94108" bIns="46228" anchor="ctr"/>
          <a:lstStyle/>
          <a:p>
            <a:r>
              <a:rPr lang="en-US" sz="2933" b="1" dirty="0"/>
              <a:t>E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203769A1-2721-4244-FF76-EF4AF201A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039" y="3725334"/>
            <a:ext cx="455612" cy="677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4108" tIns="46228" rIns="94108" bIns="46228" anchor="ctr"/>
          <a:lstStyle/>
          <a:p>
            <a:r>
              <a:rPr lang="en-US" sz="2933" b="1" dirty="0"/>
              <a:t>C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="" xmlns:a16="http://schemas.microsoft.com/office/drawing/2014/main" id="{A8FB4AF4-63A8-15A4-DB66-2453DD584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5418667"/>
            <a:ext cx="457200" cy="677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4108" tIns="46228" rIns="94108" bIns="46228" anchor="ctr"/>
          <a:lstStyle/>
          <a:p>
            <a:r>
              <a:rPr lang="en-US" sz="2933" b="1" dirty="0"/>
              <a:t>O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="" xmlns:a16="http://schemas.microsoft.com/office/drawing/2014/main" id="{BFE0FF4B-64C2-20DB-3808-E2DBBE44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1" y="5842000"/>
            <a:ext cx="457200" cy="677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4108" tIns="46228" rIns="94108" bIns="46228" anchor="ctr"/>
          <a:lstStyle/>
          <a:p>
            <a:r>
              <a:rPr lang="en-US" sz="2933" b="1" dirty="0"/>
              <a:t>T</a:t>
            </a:r>
          </a:p>
        </p:txBody>
      </p:sp>
      <p:sp>
        <p:nvSpPr>
          <p:cNvPr id="21" name="Line 7">
            <a:extLst>
              <a:ext uri="{FF2B5EF4-FFF2-40B4-BE49-F238E27FC236}">
                <a16:creationId xmlns="" xmlns:a16="http://schemas.microsoft.com/office/drawing/2014/main" id="{9AE101DD-B2F3-CAC9-7ECC-801EDB2ADB21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3067758" y="5977820"/>
            <a:ext cx="77963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2" name="Oval 8">
            <a:extLst>
              <a:ext uri="{FF2B5EF4-FFF2-40B4-BE49-F238E27FC236}">
                <a16:creationId xmlns="" xmlns:a16="http://schemas.microsoft.com/office/drawing/2014/main" id="{A44636CB-78C6-AD42-4B79-421D9C403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3307295"/>
            <a:ext cx="1468439" cy="1478139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23" name="Rectangle 9">
            <a:extLst>
              <a:ext uri="{FF2B5EF4-FFF2-40B4-BE49-F238E27FC236}">
                <a16:creationId xmlns="" xmlns:a16="http://schemas.microsoft.com/office/drawing/2014/main" id="{0A8C98FE-1A9C-377B-AC84-5967E07CA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5175253"/>
            <a:ext cx="1296988" cy="12594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24" name="Line 10">
            <a:extLst>
              <a:ext uri="{FF2B5EF4-FFF2-40B4-BE49-F238E27FC236}">
                <a16:creationId xmlns="" xmlns:a16="http://schemas.microsoft.com/office/drawing/2014/main" id="{66A23688-D03C-B8A2-FC2D-47BE5F5B9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0463" y="3291419"/>
            <a:ext cx="0" cy="311679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5" name="AutoShape 11">
            <a:extLst>
              <a:ext uri="{FF2B5EF4-FFF2-40B4-BE49-F238E27FC236}">
                <a16:creationId xmlns="" xmlns:a16="http://schemas.microsoft.com/office/drawing/2014/main" id="{4F2E64EE-E7A7-00C9-32CE-C377894A272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14800" y="1862668"/>
            <a:ext cx="1746251" cy="1169459"/>
          </a:xfrm>
          <a:prstGeom prst="triangle">
            <a:avLst>
              <a:gd name="adj" fmla="val 4781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Line 12">
            <a:extLst>
              <a:ext uri="{FF2B5EF4-FFF2-40B4-BE49-F238E27FC236}">
                <a16:creationId xmlns="" xmlns:a16="http://schemas.microsoft.com/office/drawing/2014/main" id="{6310C376-879C-B5D1-CFD6-381EB4CC7E19}"/>
              </a:ext>
            </a:extLst>
          </p:cNvPr>
          <p:cNvSpPr>
            <a:spLocks noChangeShapeType="1"/>
          </p:cNvSpPr>
          <p:nvPr/>
        </p:nvSpPr>
        <p:spPr bwMode="black">
          <a:xfrm>
            <a:off x="4338637" y="5757333"/>
            <a:ext cx="126365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27" name="Line 13">
            <a:extLst>
              <a:ext uri="{FF2B5EF4-FFF2-40B4-BE49-F238E27FC236}">
                <a16:creationId xmlns="" xmlns:a16="http://schemas.microsoft.com/office/drawing/2014/main" id="{A1A54FC0-9407-049D-0A16-20AF32FFAB2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276602" y="5782028"/>
            <a:ext cx="722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8" name="Rectangle 14">
            <a:extLst>
              <a:ext uri="{FF2B5EF4-FFF2-40B4-BE49-F238E27FC236}">
                <a16:creationId xmlns="" xmlns:a16="http://schemas.microsoft.com/office/drawing/2014/main" id="{EDC9199D-4727-FE2A-D9E3-EB011B5FBD03}"/>
              </a:ext>
            </a:extLst>
          </p:cNvPr>
          <p:cNvSpPr>
            <a:spLocks noChangeArrowheads="1"/>
          </p:cNvSpPr>
          <p:nvPr/>
        </p:nvSpPr>
        <p:spPr bwMode="black">
          <a:xfrm>
            <a:off x="2286001" y="2032000"/>
            <a:ext cx="666751" cy="340943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5097" tIns="47549" rIns="95097" bIns="47549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3" b="1" dirty="0"/>
              <a:t>P</a:t>
            </a:r>
            <a:endParaRPr lang="en-US" sz="2533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3" b="1" dirty="0"/>
              <a:t>E</a:t>
            </a:r>
            <a:endParaRPr lang="en-US" sz="2533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3" b="1" dirty="0"/>
              <a:t>C</a:t>
            </a:r>
            <a:endParaRPr lang="en-US" sz="2533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3" b="1" dirty="0"/>
              <a:t>O</a:t>
            </a:r>
            <a:endParaRPr lang="en-US" sz="2533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3" b="1" dirty="0"/>
              <a:t>T</a:t>
            </a:r>
            <a:endParaRPr lang="en-US" sz="2533" dirty="0"/>
          </a:p>
        </p:txBody>
      </p:sp>
      <p:sp>
        <p:nvSpPr>
          <p:cNvPr id="29" name="Rectangle 15">
            <a:extLst>
              <a:ext uri="{FF2B5EF4-FFF2-40B4-BE49-F238E27FC236}">
                <a16:creationId xmlns="" xmlns:a16="http://schemas.microsoft.com/office/drawing/2014/main" id="{F6580EE0-DC5D-ADCF-5C1D-8181FBCF82BB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553200" y="1950862"/>
            <a:ext cx="3962400" cy="301958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5097" tIns="47549" rIns="95097" bIns="47549">
            <a:spAutoFit/>
          </a:bodyPr>
          <a:lstStyle/>
          <a:p>
            <a:pPr marL="303776" indent="-303776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3" b="1" dirty="0"/>
              <a:t>R</a:t>
            </a:r>
            <a:r>
              <a:rPr lang="en-US" sz="2533" dirty="0"/>
              <a:t>ecruitment</a:t>
            </a:r>
          </a:p>
          <a:p>
            <a:pPr marL="303776" indent="-303776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3" b="1" dirty="0"/>
              <a:t>A</a:t>
            </a:r>
            <a:r>
              <a:rPr lang="en-US" sz="2533" dirty="0"/>
              <a:t>llocation</a:t>
            </a:r>
          </a:p>
          <a:p>
            <a:pPr marL="303776" indent="-303776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3" b="1" dirty="0"/>
              <a:t>M</a:t>
            </a:r>
            <a:r>
              <a:rPr lang="en-US" sz="2533" dirty="0"/>
              <a:t>aintenance</a:t>
            </a:r>
          </a:p>
          <a:p>
            <a:pPr marL="303776" indent="-303776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3" b="1" dirty="0"/>
              <a:t>M</a:t>
            </a:r>
            <a:r>
              <a:rPr lang="en-US" sz="2533" dirty="0"/>
              <a:t>easurement of outcome </a:t>
            </a:r>
          </a:p>
          <a:p>
            <a:pPr marL="303776" indent="-303776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3" b="1" dirty="0"/>
              <a:t>B</a:t>
            </a:r>
            <a:r>
              <a:rPr lang="en-US" sz="2533" dirty="0"/>
              <a:t>lind or </a:t>
            </a:r>
            <a:r>
              <a:rPr lang="en-US" sz="2533" b="1" dirty="0"/>
              <a:t>O</a:t>
            </a:r>
            <a:r>
              <a:rPr lang="en-US" sz="2533" dirty="0"/>
              <a:t>bjective</a:t>
            </a:r>
          </a:p>
        </p:txBody>
      </p:sp>
    </p:spTree>
    <p:extLst>
      <p:ext uri="{BB962C8B-B14F-4D97-AF65-F5344CB8AC3E}">
        <p14:creationId xmlns:p14="http://schemas.microsoft.com/office/powerpoint/2010/main" val="8742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969" y="1189608"/>
            <a:ext cx="10625831" cy="4987355"/>
          </a:xfrm>
        </p:spPr>
        <p:txBody>
          <a:bodyPr/>
          <a:lstStyle/>
          <a:p>
            <a:pPr marL="0" indent="0">
              <a:buNone/>
            </a:pPr>
            <a:r>
              <a:rPr lang="en-IN" u="sng" dirty="0" smtClean="0"/>
              <a:t>VV116</a:t>
            </a:r>
          </a:p>
          <a:p>
            <a:pPr marL="0" indent="0">
              <a:buNone/>
            </a:pPr>
            <a:r>
              <a:rPr lang="en-IN" dirty="0" err="1" smtClean="0"/>
              <a:t>Dueterated</a:t>
            </a:r>
            <a:r>
              <a:rPr lang="en-IN" dirty="0" smtClean="0"/>
              <a:t> </a:t>
            </a:r>
            <a:r>
              <a:rPr lang="en-IN" dirty="0" err="1" smtClean="0"/>
              <a:t>remdesivir</a:t>
            </a:r>
            <a:r>
              <a:rPr lang="en-IN" dirty="0" smtClean="0"/>
              <a:t> analogue</a:t>
            </a:r>
          </a:p>
          <a:p>
            <a:pPr marL="0" indent="0">
              <a:buNone/>
            </a:pPr>
            <a:r>
              <a:rPr lang="en-IN" dirty="0" smtClean="0"/>
              <a:t>Acts as viral RNA dependent RNA polymerase inhibitor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u="sng" dirty="0" err="1" smtClean="0"/>
              <a:t>Nirmatrelvir</a:t>
            </a:r>
            <a:r>
              <a:rPr lang="en-IN" u="sng" dirty="0" smtClean="0"/>
              <a:t>/Ritonavir</a:t>
            </a:r>
          </a:p>
          <a:p>
            <a:pPr marL="0" indent="0">
              <a:buNone/>
            </a:pPr>
            <a:r>
              <a:rPr lang="en-IN" dirty="0" smtClean="0"/>
              <a:t>Inhibitor of SARS-CoV-2 main protease</a:t>
            </a:r>
          </a:p>
          <a:p>
            <a:pPr marL="0" indent="0">
              <a:buNone/>
            </a:pPr>
            <a:r>
              <a:rPr lang="en-IN" dirty="0" smtClean="0"/>
              <a:t>Ritonavir slows </a:t>
            </a:r>
            <a:r>
              <a:rPr lang="en-IN" dirty="0" err="1" smtClean="0"/>
              <a:t>nirmatrelvir</a:t>
            </a:r>
            <a:r>
              <a:rPr lang="en-IN" dirty="0" smtClean="0"/>
              <a:t> metabolism by inhibition of CYP3A4</a:t>
            </a:r>
          </a:p>
          <a:p>
            <a:pPr marL="0" indent="0">
              <a:buNone/>
            </a:pPr>
            <a:r>
              <a:rPr lang="en-IN" dirty="0" smtClean="0"/>
              <a:t>Combination provides higher systemic exposure.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1270" y="230819"/>
            <a:ext cx="4536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/>
              <a:t>    </a:t>
            </a:r>
            <a:r>
              <a:rPr lang="en-IN" sz="4000" u="sng" dirty="0" smtClean="0"/>
              <a:t>INTRODUCTION</a:t>
            </a:r>
            <a:endParaRPr lang="en-IN" sz="4000" u="sng" dirty="0"/>
          </a:p>
        </p:txBody>
      </p:sp>
    </p:spTree>
    <p:extLst>
      <p:ext uri="{BB962C8B-B14F-4D97-AF65-F5344CB8AC3E}">
        <p14:creationId xmlns:p14="http://schemas.microsoft.com/office/powerpoint/2010/main" val="535728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AU" sz="6400" dirty="0" err="1"/>
              <a:t>R</a:t>
            </a:r>
            <a:r>
              <a:rPr lang="en-AU" dirty="0" err="1"/>
              <a:t>AMMbo</a:t>
            </a:r>
            <a:r>
              <a:rPr lang="en-AU" dirty="0"/>
              <a:t> : Recruitment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16900" y="1587333"/>
            <a:ext cx="11168400" cy="51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Study setting &amp; eligibility criteria well described ? YES                               </a:t>
            </a:r>
          </a:p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Participants  representative  of  eligible ? YES</a:t>
            </a:r>
          </a:p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Prognostic/risk profile appropriate to study question? YES</a:t>
            </a:r>
          </a:p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Randomization process described adequately? YES </a:t>
            </a:r>
            <a:endParaRPr lang="en-I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04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R</a:t>
            </a:r>
            <a:r>
              <a:rPr lang="en-US" sz="7200" dirty="0" err="1"/>
              <a:t>A</a:t>
            </a:r>
            <a:r>
              <a:rPr lang="en-US" dirty="0" err="1"/>
              <a:t>MMbo</a:t>
            </a:r>
            <a:r>
              <a:rPr lang="en-US" dirty="0"/>
              <a:t>: A is for Allocation</a:t>
            </a:r>
            <a:endParaRPr dirty="0"/>
          </a:p>
        </p:txBody>
      </p:sp>
      <p:sp>
        <p:nvSpPr>
          <p:cNvPr id="60" name="Line 1027">
            <a:extLst>
              <a:ext uri="{FF2B5EF4-FFF2-40B4-BE49-F238E27FC236}">
                <a16:creationId xmlns="" xmlns:a16="http://schemas.microsoft.com/office/drawing/2014/main" id="{472EF18F-B8BB-3B2E-DCF7-5136EBB8FE28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284101" y="5944204"/>
            <a:ext cx="77963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61" name="Oval 1028">
            <a:extLst>
              <a:ext uri="{FF2B5EF4-FFF2-40B4-BE49-F238E27FC236}">
                <a16:creationId xmlns="" xmlns:a16="http://schemas.microsoft.com/office/drawing/2014/main" id="{A8AAF5C4-E5EA-FF96-2AC5-4A6DEF3FD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017" y="3293605"/>
            <a:ext cx="1704975" cy="171626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62" name="Rectangle 1029">
            <a:extLst>
              <a:ext uri="{FF2B5EF4-FFF2-40B4-BE49-F238E27FC236}">
                <a16:creationId xmlns="" xmlns:a16="http://schemas.microsoft.com/office/drawing/2014/main" id="{33D514E4-1D72-0BC7-15FE-570BF6512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009" y="5173925"/>
            <a:ext cx="1296988" cy="12594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63" name="Line 1030">
            <a:extLst>
              <a:ext uri="{FF2B5EF4-FFF2-40B4-BE49-F238E27FC236}">
                <a16:creationId xmlns="" xmlns:a16="http://schemas.microsoft.com/office/drawing/2014/main" id="{F53A744E-73D3-5FC8-E4C5-1DE9C1DDC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0503" y="3321887"/>
            <a:ext cx="0" cy="3077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64" name="Line 1031">
            <a:extLst>
              <a:ext uri="{FF2B5EF4-FFF2-40B4-BE49-F238E27FC236}">
                <a16:creationId xmlns="" xmlns:a16="http://schemas.microsoft.com/office/drawing/2014/main" id="{D5CD23F6-E97A-7412-1D60-943B2C31E109}"/>
              </a:ext>
            </a:extLst>
          </p:cNvPr>
          <p:cNvSpPr>
            <a:spLocks noChangeShapeType="1"/>
          </p:cNvSpPr>
          <p:nvPr/>
        </p:nvSpPr>
        <p:spPr bwMode="black">
          <a:xfrm>
            <a:off x="5252677" y="5729924"/>
            <a:ext cx="126365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65" name="Line 1032">
            <a:extLst>
              <a:ext uri="{FF2B5EF4-FFF2-40B4-BE49-F238E27FC236}">
                <a16:creationId xmlns="" xmlns:a16="http://schemas.microsoft.com/office/drawing/2014/main" id="{15A2744A-C758-A83C-BC6F-57C7157B9D4D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75875" y="5729924"/>
            <a:ext cx="7223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66" name="Text Box 1033">
            <a:extLst>
              <a:ext uri="{FF2B5EF4-FFF2-40B4-BE49-F238E27FC236}">
                <a16:creationId xmlns="" xmlns:a16="http://schemas.microsoft.com/office/drawing/2014/main" id="{452E7AAC-8C78-2809-BF70-B45702460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232" y="3668468"/>
            <a:ext cx="8815526" cy="8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97" tIns="47549" rIns="95097" bIns="47549">
            <a:spAutoFit/>
          </a:bodyPr>
          <a:lstStyle/>
          <a:p>
            <a:pPr eaLnBrk="0" hangingPunct="0"/>
            <a:r>
              <a:rPr lang="en-AU" sz="2400" dirty="0" smtClean="0">
                <a:latin typeface="+mj-lt"/>
              </a:rPr>
              <a:t>VV116- 384                                                  </a:t>
            </a:r>
            <a:r>
              <a:rPr lang="en-AU" sz="2400" dirty="0" err="1" smtClean="0">
                <a:latin typeface="+mj-lt"/>
              </a:rPr>
              <a:t>Nirmatrelvir</a:t>
            </a:r>
            <a:r>
              <a:rPr lang="en-AU" sz="2400" dirty="0" smtClean="0">
                <a:latin typeface="+mj-lt"/>
              </a:rPr>
              <a:t>- ritonavir - 387</a:t>
            </a:r>
            <a:endParaRPr lang="en-AU" sz="2400" dirty="0">
              <a:latin typeface="+mj-lt"/>
            </a:endParaRPr>
          </a:p>
          <a:p>
            <a:pPr eaLnBrk="0" hangingPunct="0"/>
            <a:r>
              <a:rPr lang="en-AU" sz="2400" dirty="0">
                <a:latin typeface="+mj-lt"/>
              </a:rPr>
              <a:t> </a:t>
            </a:r>
          </a:p>
        </p:txBody>
      </p:sp>
      <p:sp>
        <p:nvSpPr>
          <p:cNvPr id="67" name="Text Box 1034">
            <a:extLst>
              <a:ext uri="{FF2B5EF4-FFF2-40B4-BE49-F238E27FC236}">
                <a16:creationId xmlns="" xmlns:a16="http://schemas.microsoft.com/office/drawing/2014/main" id="{1ABD0B0B-2521-759F-AB45-41180BA4A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2" y="5425429"/>
            <a:ext cx="475783" cy="60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3" dirty="0"/>
              <a:t>O</a:t>
            </a:r>
          </a:p>
        </p:txBody>
      </p:sp>
      <p:sp>
        <p:nvSpPr>
          <p:cNvPr id="68" name="AutoShape 1037">
            <a:extLst>
              <a:ext uri="{FF2B5EF4-FFF2-40B4-BE49-F238E27FC236}">
                <a16:creationId xmlns="" xmlns:a16="http://schemas.microsoft.com/office/drawing/2014/main" id="{1F94ED05-3BF3-BAF8-A275-CA78D5F109F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105401" y="996702"/>
            <a:ext cx="1746251" cy="1169457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 dirty="0"/>
          </a:p>
        </p:txBody>
      </p:sp>
      <p:sp>
        <p:nvSpPr>
          <p:cNvPr id="69" name="Text Box 1038">
            <a:extLst>
              <a:ext uri="{FF2B5EF4-FFF2-40B4-BE49-F238E27FC236}">
                <a16:creationId xmlns="" xmlns:a16="http://schemas.microsoft.com/office/drawing/2014/main" id="{CC748F07-FD75-7C1B-0CEB-8614435BD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188" y="1100739"/>
            <a:ext cx="796384" cy="46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2400" dirty="0" smtClean="0">
                <a:latin typeface="+mj-lt"/>
              </a:rPr>
              <a:t>  822</a:t>
            </a:r>
            <a:endParaRPr lang="en-AU" sz="2400" dirty="0">
              <a:latin typeface="+mj-lt"/>
            </a:endParaRPr>
          </a:p>
        </p:txBody>
      </p:sp>
      <p:sp>
        <p:nvSpPr>
          <p:cNvPr id="70" name="Line 1040">
            <a:extLst>
              <a:ext uri="{FF2B5EF4-FFF2-40B4-BE49-F238E27FC236}">
                <a16:creationId xmlns="" xmlns:a16="http://schemas.microsoft.com/office/drawing/2014/main" id="{6B85BE4E-1C8C-F5FF-E5DF-26A6B22D96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1903" y="2076546"/>
            <a:ext cx="228600" cy="9313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5097" tIns="47549" rIns="95097" bIns="47549" anchor="ctr"/>
          <a:lstStyle/>
          <a:p>
            <a:endParaRPr lang="en-US" sz="2400"/>
          </a:p>
        </p:txBody>
      </p:sp>
      <p:sp>
        <p:nvSpPr>
          <p:cNvPr id="71" name="Line 1041">
            <a:extLst>
              <a:ext uri="{FF2B5EF4-FFF2-40B4-BE49-F238E27FC236}">
                <a16:creationId xmlns="" xmlns:a16="http://schemas.microsoft.com/office/drawing/2014/main" id="{A78CC0C9-4CB2-8AA9-B42B-0BF8712ED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1700" y="2134555"/>
            <a:ext cx="228600" cy="9313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5097" tIns="47549" rIns="95097" bIns="47549" anchor="ctr"/>
          <a:lstStyle/>
          <a:p>
            <a:endParaRPr lang="en-US" sz="2400"/>
          </a:p>
        </p:txBody>
      </p:sp>
      <p:sp>
        <p:nvSpPr>
          <p:cNvPr id="72" name="Text Box 1042">
            <a:extLst>
              <a:ext uri="{FF2B5EF4-FFF2-40B4-BE49-F238E27FC236}">
                <a16:creationId xmlns="" xmlns:a16="http://schemas.microsoft.com/office/drawing/2014/main" id="{9895B35A-FD34-01FD-CD16-94C921A8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863" y="2897564"/>
            <a:ext cx="8458200" cy="46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97" tIns="47549" rIns="95097" bIns="47549">
            <a:spAutoFit/>
          </a:bodyPr>
          <a:lstStyle/>
          <a:p>
            <a:pPr algn="ctr" eaLnBrk="0" hangingPunct="0"/>
            <a:r>
              <a:rPr lang="en-AU" sz="2400" dirty="0">
                <a:latin typeface="+mj-lt"/>
              </a:rPr>
              <a:t>Randomization</a:t>
            </a:r>
          </a:p>
        </p:txBody>
      </p:sp>
      <p:sp>
        <p:nvSpPr>
          <p:cNvPr id="73" name="Text Box 1057">
            <a:extLst>
              <a:ext uri="{FF2B5EF4-FFF2-40B4-BE49-F238E27FC236}">
                <a16:creationId xmlns="" xmlns:a16="http://schemas.microsoft.com/office/drawing/2014/main" id="{766B9931-73FB-9FCB-0E0B-80F28AE8E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063" y="2681005"/>
            <a:ext cx="3048000" cy="8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97" tIns="47549" rIns="95097" bIns="47549">
            <a:spAutoFit/>
          </a:bodyPr>
          <a:lstStyle/>
          <a:p>
            <a:pPr algn="ctr" eaLnBrk="0" hangingPunct="0"/>
            <a:r>
              <a:rPr lang="en-AU" sz="2400" dirty="0">
                <a:latin typeface="+mj-lt"/>
              </a:rPr>
              <a:t>1:1 ratio for baseline randomization</a:t>
            </a:r>
          </a:p>
        </p:txBody>
      </p:sp>
    </p:spTree>
    <p:extLst>
      <p:ext uri="{BB962C8B-B14F-4D97-AF65-F5344CB8AC3E}">
        <p14:creationId xmlns:p14="http://schemas.microsoft.com/office/powerpoint/2010/main" val="4074038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AU" dirty="0" err="1"/>
              <a:t>RA</a:t>
            </a:r>
            <a:r>
              <a:rPr lang="en-AU" sz="6400" dirty="0" err="1"/>
              <a:t>M</a:t>
            </a:r>
            <a:r>
              <a:rPr lang="en-AU" dirty="0" err="1"/>
              <a:t>Mbo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16900" y="1587333"/>
            <a:ext cx="11168400" cy="51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2" name="Line 3">
            <a:extLst>
              <a:ext uri="{FF2B5EF4-FFF2-40B4-BE49-F238E27FC236}">
                <a16:creationId xmlns="" xmlns:a16="http://schemas.microsoft.com/office/drawing/2014/main" id="{85B14E92-937C-5650-4F57-03A9BBB67894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100365" y="4372849"/>
            <a:ext cx="41363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3" name="Oval 4">
            <a:extLst>
              <a:ext uri="{FF2B5EF4-FFF2-40B4-BE49-F238E27FC236}">
                <a16:creationId xmlns="" xmlns:a16="http://schemas.microsoft.com/office/drawing/2014/main" id="{DA1FA78F-90F8-930A-F545-72B400438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045" y="2241563"/>
            <a:ext cx="1843088" cy="2540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25" name="Line 6">
            <a:extLst>
              <a:ext uri="{FF2B5EF4-FFF2-40B4-BE49-F238E27FC236}">
                <a16:creationId xmlns="" xmlns:a16="http://schemas.microsoft.com/office/drawing/2014/main" id="{9A261C15-3123-7F4B-54A1-972C1E243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1599" y="2347023"/>
            <a:ext cx="0" cy="4093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6" name="Line 7">
            <a:extLst>
              <a:ext uri="{FF2B5EF4-FFF2-40B4-BE49-F238E27FC236}">
                <a16:creationId xmlns="" xmlns:a16="http://schemas.microsoft.com/office/drawing/2014/main" id="{64D59118-2C0E-02BD-F7D6-F628B5881913}"/>
              </a:ext>
            </a:extLst>
          </p:cNvPr>
          <p:cNvSpPr>
            <a:spLocks noChangeShapeType="1"/>
          </p:cNvSpPr>
          <p:nvPr/>
        </p:nvSpPr>
        <p:spPr bwMode="black">
          <a:xfrm>
            <a:off x="2552945" y="6020833"/>
            <a:ext cx="126365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28" name="Text Box 9">
            <a:extLst>
              <a:ext uri="{FF2B5EF4-FFF2-40B4-BE49-F238E27FC236}">
                <a16:creationId xmlns="" xmlns:a16="http://schemas.microsoft.com/office/drawing/2014/main" id="{4ADE8B9B-000D-0361-BDC0-4C712B885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48000"/>
            <a:ext cx="1600200" cy="42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97" tIns="47549" rIns="95097" bIns="47549">
            <a:spAutoFit/>
          </a:bodyPr>
          <a:lstStyle/>
          <a:p>
            <a:pPr eaLnBrk="0" hangingPunct="0"/>
            <a:r>
              <a:rPr lang="en-AU" sz="2133" dirty="0"/>
              <a:t>        </a:t>
            </a:r>
          </a:p>
        </p:txBody>
      </p:sp>
      <p:sp>
        <p:nvSpPr>
          <p:cNvPr id="29" name="Text Box 10">
            <a:extLst>
              <a:ext uri="{FF2B5EF4-FFF2-40B4-BE49-F238E27FC236}">
                <a16:creationId xmlns="" xmlns:a16="http://schemas.microsoft.com/office/drawing/2014/main" id="{EB5F1742-3D11-EEFB-D6A9-6CB673971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582" y="5692420"/>
            <a:ext cx="475783" cy="60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3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="" xmlns:a16="http://schemas.microsoft.com/office/drawing/2014/main" id="{BF326027-8FDB-A256-B6A9-28D370CE4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550305"/>
            <a:ext cx="5831840" cy="120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97" tIns="47549" rIns="95097" bIns="47549">
            <a:spAutoFit/>
          </a:bodyPr>
          <a:lstStyle/>
          <a:p>
            <a:pPr marL="380990" indent="-380990" eaLnBrk="0" hangingPunct="0">
              <a:buFont typeface="Arial" panose="020B0604020202020204" pitchFamily="34" charset="0"/>
              <a:buChar char="•"/>
            </a:pPr>
            <a:r>
              <a:rPr lang="en-AU" sz="2400" dirty="0"/>
              <a:t>Good </a:t>
            </a:r>
            <a:r>
              <a:rPr lang="en-AU" sz="2400" b="1" dirty="0"/>
              <a:t>Maintenance </a:t>
            </a:r>
            <a:r>
              <a:rPr lang="en-AU" sz="2400" dirty="0"/>
              <a:t>? </a:t>
            </a:r>
          </a:p>
          <a:p>
            <a:pPr marL="380990" indent="-380990" eaLnBrk="0" hangingPunct="0">
              <a:buFont typeface="Arial" panose="020B0604020202020204" pitchFamily="34" charset="0"/>
              <a:buChar char="•"/>
            </a:pPr>
            <a:r>
              <a:rPr lang="en-AU" sz="2400" dirty="0"/>
              <a:t>Did most participants remain in allocated groups  ?  </a:t>
            </a:r>
            <a:r>
              <a:rPr lang="en-AU" sz="2400" b="1" dirty="0"/>
              <a:t>YES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9AFAD76-0BB9-48CD-6FEA-989F15F55C51}"/>
              </a:ext>
            </a:extLst>
          </p:cNvPr>
          <p:cNvSpPr txBox="1"/>
          <p:nvPr/>
        </p:nvSpPr>
        <p:spPr>
          <a:xfrm>
            <a:off x="5486401" y="2773680"/>
            <a:ext cx="6081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1219170" eaLnBrk="0" hangingPunct="0">
              <a:buFont typeface="Arial" panose="020B0604020202020204" pitchFamily="34" charset="0"/>
              <a:buChar char="•"/>
              <a:defRPr/>
            </a:pPr>
            <a:r>
              <a:rPr lang="en-AU" sz="2400" kern="0" dirty="0">
                <a:solidFill>
                  <a:sysClr val="windowText" lastClr="000000"/>
                </a:solidFill>
              </a:rPr>
              <a:t>Participants &amp;/or investigators blind to exposure (and comparison exposure)?  </a:t>
            </a: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</a:t>
            </a:r>
            <a:r>
              <a:rPr lang="en-AU" sz="2400" kern="0" dirty="0">
                <a:solidFill>
                  <a:sysClr val="windowText" lastClr="000000"/>
                </a:solidFill>
              </a:rPr>
              <a:t>                           </a:t>
            </a:r>
          </a:p>
          <a:p>
            <a:pPr marL="380990" indent="-380990" algn="just" defTabSz="1219170" eaLnBrk="0" hangingPunct="0">
              <a:buFont typeface="Arial" panose="020B0604020202020204" pitchFamily="34" charset="0"/>
              <a:buChar char="•"/>
              <a:defRPr/>
            </a:pPr>
            <a:endParaRPr lang="en-AU" sz="2400" kern="0" dirty="0">
              <a:solidFill>
                <a:sysClr val="windowText" lastClr="000000"/>
              </a:solidFill>
            </a:endParaRPr>
          </a:p>
          <a:p>
            <a:pPr marL="380990" indent="-380990" algn="just" eaLnBrk="0" hangingPunct="0">
              <a:buFont typeface="Arial" panose="020B0604020202020204" pitchFamily="34" charset="0"/>
              <a:buChar char="•"/>
              <a:defRPr/>
            </a:pPr>
            <a:r>
              <a:rPr lang="en-AU" sz="2400" kern="0" dirty="0">
                <a:solidFill>
                  <a:sysClr val="windowText" lastClr="000000"/>
                </a:solidFill>
              </a:rPr>
              <a:t>Compliance high &amp; similar in EG &amp;CG? </a:t>
            </a:r>
            <a:r>
              <a:rPr lang="en-AU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endParaRPr lang="en-AU" sz="24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80990" indent="-380990" algn="just" defTabSz="1219170" eaLnBrk="0" hangingPunct="0">
              <a:buFont typeface="Arial" panose="020B0604020202020204" pitchFamily="34" charset="0"/>
              <a:buChar char="•"/>
              <a:defRPr/>
            </a:pPr>
            <a:r>
              <a:rPr lang="en-AU" sz="2400" kern="0" dirty="0">
                <a:solidFill>
                  <a:sysClr val="windowText" lastClr="000000"/>
                </a:solidFill>
              </a:rPr>
              <a:t>Completeness of follow-up high &amp; similar in EG &amp;CG? </a:t>
            </a:r>
            <a:r>
              <a:rPr lang="en-AU" sz="2400" b="1" kern="0" dirty="0">
                <a:solidFill>
                  <a:sysClr val="windowText" lastClr="000000"/>
                </a:solidFill>
              </a:rPr>
              <a:t>YES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6998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AU" dirty="0" err="1"/>
              <a:t>RAM</a:t>
            </a:r>
            <a:r>
              <a:rPr lang="en-AU" sz="6400" dirty="0" err="1"/>
              <a:t>Mbo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23782" y="958788"/>
            <a:ext cx="11161517" cy="58992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Line 3">
            <a:extLst>
              <a:ext uri="{FF2B5EF4-FFF2-40B4-BE49-F238E27FC236}">
                <a16:creationId xmlns="" xmlns:a16="http://schemas.microsoft.com/office/drawing/2014/main" id="{7891284C-15A0-4EC2-88CF-438084118BE7}"/>
              </a:ext>
            </a:extLst>
          </p:cNvPr>
          <p:cNvSpPr>
            <a:spLocks noChangeShapeType="1"/>
          </p:cNvSpPr>
          <p:nvPr/>
        </p:nvSpPr>
        <p:spPr bwMode="auto">
          <a:xfrm rot="-5400000" flipH="1">
            <a:off x="1629483" y="5840944"/>
            <a:ext cx="817387" cy="66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3" name="Line 6">
            <a:extLst>
              <a:ext uri="{FF2B5EF4-FFF2-40B4-BE49-F238E27FC236}">
                <a16:creationId xmlns="" xmlns:a16="http://schemas.microsoft.com/office/drawing/2014/main" id="{88FD5E13-524A-7C15-F3E0-FC6CC9271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2201334"/>
            <a:ext cx="0" cy="448733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5" name="Text Box 9">
            <a:extLst>
              <a:ext uri="{FF2B5EF4-FFF2-40B4-BE49-F238E27FC236}">
                <a16:creationId xmlns="" xmlns:a16="http://schemas.microsoft.com/office/drawing/2014/main" id="{43477D54-CEB2-935F-FF28-3EFAAB4E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2" y="3155284"/>
            <a:ext cx="1553258" cy="54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2933" dirty="0"/>
              <a:t>EG    </a:t>
            </a:r>
            <a:r>
              <a:rPr lang="en-AU" sz="2933" dirty="0" smtClean="0"/>
              <a:t>  CG</a:t>
            </a:r>
            <a:endParaRPr lang="en-AU" sz="2933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C5ADA74-ABBC-94D5-2067-9EF87D5E58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19378" y="5090586"/>
            <a:ext cx="1719263" cy="166863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7" name="Line 7">
            <a:extLst>
              <a:ext uri="{FF2B5EF4-FFF2-40B4-BE49-F238E27FC236}">
                <a16:creationId xmlns="" xmlns:a16="http://schemas.microsoft.com/office/drawing/2014/main" id="{28E58801-F161-6031-BD74-64B7A4DFBD2C}"/>
              </a:ext>
            </a:extLst>
          </p:cNvPr>
          <p:cNvSpPr>
            <a:spLocks noChangeAspect="1" noChangeShapeType="1"/>
          </p:cNvSpPr>
          <p:nvPr/>
        </p:nvSpPr>
        <p:spPr bwMode="black">
          <a:xfrm>
            <a:off x="2641602" y="5924906"/>
            <a:ext cx="1674813" cy="176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96D2925C-B1D2-8742-F3A6-322A7E6C0DD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189290" y="5535084"/>
            <a:ext cx="543110" cy="73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4133" dirty="0"/>
              <a:t>O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="" xmlns:a16="http://schemas.microsoft.com/office/drawing/2014/main" id="{9DA3892C-45C7-45E7-788A-E45334DC6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544" y="5681036"/>
            <a:ext cx="400442" cy="60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3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="" xmlns:a16="http://schemas.microsoft.com/office/drawing/2014/main" id="{C0F544A5-1366-C13F-914C-279FEE056AF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03223" y="1097600"/>
            <a:ext cx="1713191" cy="94248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CA9F4446-37BF-CE46-3FC6-0A88885CC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49" y="1064361"/>
            <a:ext cx="413266" cy="60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3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12" name="Oval 16">
            <a:extLst>
              <a:ext uri="{FF2B5EF4-FFF2-40B4-BE49-F238E27FC236}">
                <a16:creationId xmlns="" xmlns:a16="http://schemas.microsoft.com/office/drawing/2014/main" id="{58CBAA9F-B995-975A-D1D2-3A13FF918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223" y="2402497"/>
            <a:ext cx="1843087" cy="1855611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F06782E-AD98-E692-F292-BA4FD2C4D605}"/>
              </a:ext>
            </a:extLst>
          </p:cNvPr>
          <p:cNvSpPr txBox="1"/>
          <p:nvPr/>
        </p:nvSpPr>
        <p:spPr>
          <a:xfrm>
            <a:off x="5586375" y="1997703"/>
            <a:ext cx="558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hangingPunct="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+mj-lt"/>
              </a:rPr>
              <a:t>Measurement </a:t>
            </a:r>
            <a:r>
              <a:rPr lang="en-AU" sz="2400" kern="0" dirty="0">
                <a:solidFill>
                  <a:sysClr val="windowText" lastClr="000000"/>
                </a:solidFill>
                <a:latin typeface="+mj-lt"/>
              </a:rPr>
              <a:t>of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</a:rPr>
              <a:t>outcomes</a:t>
            </a:r>
            <a:endParaRPr lang="en-AU" sz="2400" kern="0" dirty="0">
              <a:solidFill>
                <a:sysClr val="windowText" lastClr="000000"/>
              </a:solidFill>
              <a:latin typeface="+mj-lt"/>
            </a:endParaRPr>
          </a:p>
          <a:p>
            <a:pPr defTabSz="1219170" eaLnBrk="0" hangingPunct="0">
              <a:defRPr/>
            </a:pPr>
            <a:r>
              <a:rPr lang="en-AU" sz="2400" b="1" kern="0" dirty="0">
                <a:solidFill>
                  <a:sysClr val="windowText" lastClr="000000"/>
                </a:solidFill>
                <a:latin typeface="+mj-lt"/>
              </a:rPr>
              <a:t>blind </a:t>
            </a:r>
            <a:r>
              <a:rPr lang="en-AU" sz="2400" kern="0" dirty="0">
                <a:solidFill>
                  <a:sysClr val="windowText" lastClr="000000"/>
                </a:solidFill>
                <a:latin typeface="+mj-lt"/>
              </a:rPr>
              <a:t>or </a:t>
            </a:r>
            <a:r>
              <a:rPr lang="en-AU" sz="2400" b="1" kern="0" dirty="0">
                <a:solidFill>
                  <a:sysClr val="windowText" lastClr="000000"/>
                </a:solidFill>
                <a:latin typeface="+mj-lt"/>
              </a:rPr>
              <a:t>objective</a:t>
            </a:r>
            <a:r>
              <a:rPr lang="en-AU" sz="2400" kern="0" dirty="0">
                <a:solidFill>
                  <a:sysClr val="windowText" lastClr="000000"/>
                </a:solidFill>
                <a:latin typeface="+mj-lt"/>
              </a:rPr>
              <a:t>?</a:t>
            </a:r>
          </a:p>
          <a:p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7D4750C-4672-5648-6C06-B40B9185C67C}"/>
              </a:ext>
            </a:extLst>
          </p:cNvPr>
          <p:cNvSpPr txBox="1"/>
          <p:nvPr/>
        </p:nvSpPr>
        <p:spPr>
          <a:xfrm>
            <a:off x="6736081" y="413953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B27FEBD-F3AE-4AAB-5300-89B845994447}"/>
              </a:ext>
            </a:extLst>
          </p:cNvPr>
          <p:cNvSpPr txBox="1"/>
          <p:nvPr/>
        </p:nvSpPr>
        <p:spPr>
          <a:xfrm>
            <a:off x="5586375" y="3173704"/>
            <a:ext cx="57644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hangingPunct="0">
              <a:defRPr/>
            </a:pPr>
            <a:r>
              <a:rPr lang="en-AU" sz="2400" kern="0" dirty="0">
                <a:solidFill>
                  <a:sysClr val="windowText" lastClr="000000"/>
                </a:solidFill>
                <a:latin typeface="+mj-lt"/>
              </a:rPr>
              <a:t>Outcome measurements were   </a:t>
            </a:r>
            <a:r>
              <a:rPr lang="en-AU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BLIND</a:t>
            </a:r>
          </a:p>
          <a:p>
            <a:pPr defTabSz="1219170" eaLnBrk="0" hangingPunct="0">
              <a:defRPr/>
            </a:pPr>
            <a:endParaRPr lang="en-AU" sz="2400" kern="0" dirty="0">
              <a:solidFill>
                <a:sysClr val="windowText" lastClr="000000"/>
              </a:solidFill>
              <a:latin typeface="+mj-lt"/>
            </a:endParaRPr>
          </a:p>
          <a:p>
            <a:pPr defTabSz="1219170" eaLnBrk="0" hangingPunct="0">
              <a:defRPr/>
            </a:pPr>
            <a:r>
              <a:rPr lang="en-AU" sz="2400" kern="0" dirty="0">
                <a:solidFill>
                  <a:sysClr val="windowText" lastClr="000000"/>
                </a:solidFill>
                <a:latin typeface="+mj-lt"/>
              </a:rPr>
              <a:t>Authors reviewed all results        </a:t>
            </a:r>
            <a:r>
              <a:rPr lang="en-AU" sz="2400" b="1" kern="0" dirty="0">
                <a:solidFill>
                  <a:sysClr val="windowText" lastClr="000000"/>
                </a:solidFill>
                <a:latin typeface="+mj-lt"/>
              </a:rPr>
              <a:t>YES</a:t>
            </a:r>
            <a:r>
              <a:rPr lang="en-AU" sz="2400" kern="0" dirty="0">
                <a:solidFill>
                  <a:sysClr val="windowText" lastClr="000000"/>
                </a:solidFill>
                <a:latin typeface="+mj-lt"/>
              </a:rPr>
              <a:t> </a:t>
            </a:r>
          </a:p>
          <a:p>
            <a:pPr defTabSz="1219170" eaLnBrk="0" hangingPunct="0">
              <a:defRPr/>
            </a:pPr>
            <a:endParaRPr lang="en-AU" sz="2400" kern="0" dirty="0">
              <a:solidFill>
                <a:sysClr val="windowText" lastClr="000000"/>
              </a:solidFill>
              <a:latin typeface="+mj-lt"/>
            </a:endParaRPr>
          </a:p>
          <a:p>
            <a:pPr defTabSz="1219170">
              <a:defRPr/>
            </a:pPr>
            <a:endParaRPr lang="en-IN" sz="2400" b="1" kern="0" dirty="0">
              <a:solidFill>
                <a:sysClr val="windowText" lastClr="000000"/>
              </a:solidFill>
              <a:latin typeface="+mj-lt"/>
            </a:endParaRPr>
          </a:p>
          <a:p>
            <a:pPr defTabSz="1219170" eaLnBrk="0" hangingPunct="0">
              <a:defRPr/>
            </a:pPr>
            <a:endParaRPr lang="en-AU" sz="2400" kern="0" dirty="0">
              <a:solidFill>
                <a:sysClr val="windowText" lastClr="000000"/>
              </a:solidFill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AF9A00B-457A-BD96-A1E8-9A65E0BF62F1}"/>
              </a:ext>
            </a:extLst>
          </p:cNvPr>
          <p:cNvSpPr txBox="1"/>
          <p:nvPr/>
        </p:nvSpPr>
        <p:spPr>
          <a:xfrm>
            <a:off x="6694766" y="52706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4559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4"/>
          <p:cNvSpPr>
            <a:spLocks noChangeArrowheads="1"/>
          </p:cNvSpPr>
          <p:nvPr/>
        </p:nvSpPr>
        <p:spPr bwMode="auto">
          <a:xfrm>
            <a:off x="4205763" y="2706871"/>
            <a:ext cx="1321595" cy="13303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5588" tIns="42795" rIns="85588" bIns="42795"/>
          <a:lstStyle/>
          <a:p>
            <a:pPr eaLnBrk="0" hangingPunct="0"/>
            <a:endParaRPr lang="en-US" sz="1680"/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4375785" y="4854889"/>
            <a:ext cx="1167289" cy="11334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85588" tIns="42795" rIns="85588" bIns="42795"/>
          <a:lstStyle/>
          <a:p>
            <a:pPr eaLnBrk="0" hangingPunct="0"/>
            <a:endParaRPr lang="en-US" sz="1680"/>
          </a:p>
        </p:txBody>
      </p:sp>
      <p:sp>
        <p:nvSpPr>
          <p:cNvPr id="61444" name="Line 6"/>
          <p:cNvSpPr>
            <a:spLocks noChangeShapeType="1"/>
          </p:cNvSpPr>
          <p:nvPr/>
        </p:nvSpPr>
        <p:spPr bwMode="auto">
          <a:xfrm>
            <a:off x="4855588" y="2704850"/>
            <a:ext cx="0" cy="2957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85588" tIns="42795" rIns="85588" bIns="42795"/>
          <a:lstStyle/>
          <a:p>
            <a:r>
              <a:rPr lang="en-US" sz="1680" dirty="0" smtClean="0"/>
              <a:t>   </a:t>
            </a:r>
            <a:endParaRPr lang="en-US" sz="1680" dirty="0"/>
          </a:p>
        </p:txBody>
      </p:sp>
      <p:sp>
        <p:nvSpPr>
          <p:cNvPr id="61445" name="AutoShape 7"/>
          <p:cNvSpPr>
            <a:spLocks noChangeArrowheads="1"/>
          </p:cNvSpPr>
          <p:nvPr/>
        </p:nvSpPr>
        <p:spPr bwMode="auto">
          <a:xfrm rot="10800000">
            <a:off x="4087532" y="721520"/>
            <a:ext cx="1571625" cy="105251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85588" tIns="42795" rIns="85588" bIns="42795"/>
          <a:lstStyle/>
          <a:p>
            <a:pPr eaLnBrk="0" hangingPunct="0"/>
            <a:endParaRPr lang="en-US" sz="1680"/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black">
          <a:xfrm>
            <a:off x="4496122" y="5450462"/>
            <a:ext cx="113728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5588" tIns="42795" rIns="85588" bIns="42795" anchor="ctr">
            <a:spAutoFit/>
          </a:bodyPr>
          <a:lstStyle/>
          <a:p>
            <a:endParaRPr lang="en-US" sz="1680"/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 rot="10800000" flipH="1" flipV="1">
            <a:off x="4091464" y="5294852"/>
            <a:ext cx="0" cy="682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5588" tIns="42795" rIns="85588" bIns="42795"/>
          <a:lstStyle/>
          <a:p>
            <a:endParaRPr lang="en-US" sz="1680"/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4693145" y="973730"/>
            <a:ext cx="371620" cy="54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4410644" y="3097987"/>
            <a:ext cx="911832" cy="54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   C</a:t>
            </a: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4693145" y="5176417"/>
            <a:ext cx="459784" cy="54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3447780" y="5362119"/>
            <a:ext cx="360399" cy="54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6963603" y="2195516"/>
            <a:ext cx="3328476" cy="43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588" tIns="42795" rIns="85588" bIns="42795">
            <a:spAutoFit/>
          </a:bodyPr>
          <a:lstStyle/>
          <a:p>
            <a:pPr eaLnBrk="0" hangingPunct="0"/>
            <a:r>
              <a:rPr lang="en-AU" sz="2280" b="1" dirty="0"/>
              <a:t>A</a:t>
            </a:r>
            <a:r>
              <a:rPr lang="en-AU" sz="2280" dirty="0"/>
              <a:t>llocation : </a:t>
            </a:r>
            <a:r>
              <a:rPr lang="en-AU" sz="2280" b="1" dirty="0"/>
              <a:t>Adequate</a:t>
            </a:r>
            <a:r>
              <a:rPr lang="en-AU" sz="2280" dirty="0"/>
              <a:t> 	 </a:t>
            </a:r>
            <a:endParaRPr lang="en-AU" sz="2280" dirty="0">
              <a:solidFill>
                <a:srgbClr val="333399"/>
              </a:solidFill>
            </a:endParaRPr>
          </a:p>
        </p:txBody>
      </p:sp>
      <p:sp>
        <p:nvSpPr>
          <p:cNvPr id="61454" name="Text Box 16"/>
          <p:cNvSpPr txBox="1">
            <a:spLocks noChangeArrowheads="1"/>
          </p:cNvSpPr>
          <p:nvPr/>
        </p:nvSpPr>
        <p:spPr bwMode="auto">
          <a:xfrm>
            <a:off x="6987541" y="3352803"/>
            <a:ext cx="3657071" cy="113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2280" b="1" dirty="0"/>
              <a:t>M</a:t>
            </a:r>
            <a:r>
              <a:rPr lang="en-AU" sz="2280" dirty="0"/>
              <a:t>aintenance: High Retention</a:t>
            </a:r>
          </a:p>
          <a:p>
            <a:pPr eaLnBrk="0" hangingPunct="0"/>
            <a:r>
              <a:rPr lang="en-AU" sz="2280" dirty="0"/>
              <a:t>    </a:t>
            </a:r>
          </a:p>
          <a:p>
            <a:pPr eaLnBrk="0" hangingPunct="0"/>
            <a:endParaRPr lang="en-AU" sz="2280" dirty="0">
              <a:solidFill>
                <a:srgbClr val="333399"/>
              </a:solidFill>
            </a:endParaRPr>
          </a:p>
        </p:txBody>
      </p:sp>
      <p:sp>
        <p:nvSpPr>
          <p:cNvPr id="61455" name="Text Box 18"/>
          <p:cNvSpPr txBox="1">
            <a:spLocks noChangeArrowheads="1"/>
          </p:cNvSpPr>
          <p:nvPr/>
        </p:nvSpPr>
        <p:spPr bwMode="auto">
          <a:xfrm>
            <a:off x="6918960" y="5056385"/>
            <a:ext cx="4578307" cy="7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588" tIns="42795" rIns="85588" bIns="42795">
            <a:spAutoFit/>
          </a:bodyPr>
          <a:lstStyle/>
          <a:p>
            <a:pPr eaLnBrk="0" hangingPunct="0"/>
            <a:r>
              <a:rPr lang="en-AU" sz="2280" b="1" dirty="0"/>
              <a:t>M</a:t>
            </a:r>
            <a:r>
              <a:rPr lang="en-AU" sz="2280" dirty="0"/>
              <a:t>easurement : </a:t>
            </a:r>
            <a:r>
              <a:rPr lang="en-AU" sz="2280" b="1" dirty="0"/>
              <a:t>Right Statistical tools </a:t>
            </a:r>
            <a:r>
              <a:rPr lang="en-AU" sz="2280" dirty="0"/>
              <a:t>(of outcomes)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56120" y="496429"/>
            <a:ext cx="3154680" cy="788156"/>
          </a:xfrm>
          <a:prstGeom prst="rect">
            <a:avLst/>
          </a:prstGeom>
          <a:noFill/>
        </p:spPr>
        <p:txBody>
          <a:bodyPr wrap="square" lIns="85588" tIns="42795" rIns="85588" bIns="42795" rtlCol="0">
            <a:spAutoFit/>
          </a:bodyPr>
          <a:lstStyle/>
          <a:p>
            <a:r>
              <a:rPr lang="en-US" sz="2280" b="1" dirty="0"/>
              <a:t>R</a:t>
            </a:r>
            <a:r>
              <a:rPr lang="en-US" sz="2280" dirty="0"/>
              <a:t>ecruitment </a:t>
            </a:r>
          </a:p>
          <a:p>
            <a:r>
              <a:rPr lang="en-US" sz="2280" dirty="0"/>
              <a:t>Bias: No  bias </a:t>
            </a:r>
            <a:endParaRPr lang="en-US" sz="228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8200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522" y="1012054"/>
            <a:ext cx="10448278" cy="5164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dirty="0" smtClean="0"/>
              <a:t>                                </a:t>
            </a:r>
            <a:r>
              <a:rPr lang="en-IN" sz="4000" u="sng" dirty="0" smtClean="0"/>
              <a:t>STRENGTH</a:t>
            </a:r>
          </a:p>
          <a:p>
            <a:pPr marL="0" indent="0">
              <a:buNone/>
            </a:pPr>
            <a:endParaRPr lang="en-IN" sz="4000" dirty="0"/>
          </a:p>
          <a:p>
            <a:pPr marL="0" indent="0">
              <a:buNone/>
            </a:pPr>
            <a:r>
              <a:rPr lang="en-IN" dirty="0" smtClean="0"/>
              <a:t>Head to head clinical trial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1446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01" y="825623"/>
            <a:ext cx="10519299" cy="5351340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                                        </a:t>
            </a:r>
            <a:r>
              <a:rPr lang="en-IN" sz="4000" u="sng" dirty="0" smtClean="0"/>
              <a:t>LIMITATIONS</a:t>
            </a:r>
          </a:p>
          <a:p>
            <a:pPr marL="0" indent="0">
              <a:buNone/>
            </a:pPr>
            <a:endParaRPr lang="en-IN" sz="4400" u="sng" dirty="0"/>
          </a:p>
          <a:p>
            <a:pPr marL="0" indent="0">
              <a:buNone/>
            </a:pPr>
            <a:r>
              <a:rPr lang="en-IN" dirty="0" smtClean="0"/>
              <a:t>Not studied in </a:t>
            </a:r>
            <a:r>
              <a:rPr lang="en-IN" dirty="0" err="1" smtClean="0"/>
              <a:t>heterogenous</a:t>
            </a:r>
            <a:r>
              <a:rPr lang="en-IN" dirty="0" smtClean="0"/>
              <a:t> populations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Possibility of symptom recurrence after 2 consecutive days without symptoms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No conclusions can be made about the efficacy of VV116 for the prevention of progression to severe or critical </a:t>
            </a:r>
            <a:r>
              <a:rPr lang="en-IN" dirty="0" err="1" smtClean="0"/>
              <a:t>covid</a:t>
            </a:r>
            <a:r>
              <a:rPr lang="en-IN" dirty="0" smtClean="0"/>
              <a:t> 19 or death , because no events occurred in either group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5338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4483"/>
          </a:xfrm>
        </p:spPr>
        <p:txBody>
          <a:bodyPr/>
          <a:lstStyle/>
          <a:p>
            <a:r>
              <a:rPr lang="en-IN" dirty="0" smtClean="0"/>
              <a:t>                         </a:t>
            </a:r>
            <a:r>
              <a:rPr lang="en-IN" u="sng" dirty="0" smtClean="0"/>
              <a:t>CONCLUSION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348"/>
            <a:ext cx="10515600" cy="4605615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       </a:t>
            </a:r>
          </a:p>
          <a:p>
            <a:pPr marL="0" indent="0">
              <a:buNone/>
            </a:pPr>
            <a:endParaRPr lang="en-IN" dirty="0"/>
          </a:p>
          <a:p>
            <a:pPr marL="0" indent="0" algn="just">
              <a:buNone/>
            </a:pPr>
            <a:r>
              <a:rPr lang="en-IN" dirty="0" smtClean="0"/>
              <a:t>   Among adults with mild to moderate </a:t>
            </a:r>
            <a:r>
              <a:rPr lang="en-IN" dirty="0" err="1" smtClean="0"/>
              <a:t>Covid</a:t>
            </a:r>
            <a:r>
              <a:rPr lang="en-IN" dirty="0" smtClean="0"/>
              <a:t> 19 who were at risk of progression, VV116 was non inferior to </a:t>
            </a:r>
            <a:r>
              <a:rPr lang="en-IN" dirty="0" err="1" smtClean="0"/>
              <a:t>nirmatrelvir</a:t>
            </a:r>
            <a:r>
              <a:rPr lang="en-IN" dirty="0" smtClean="0"/>
              <a:t>-ritonavir with respect to the time to sustained clinical recovery, with fewer safety concerns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552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703" y="932155"/>
            <a:ext cx="10679097" cy="5244808"/>
          </a:xfrm>
        </p:spPr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</a:t>
            </a:r>
            <a:r>
              <a:rPr lang="en-IN" sz="4000" dirty="0" smtClean="0"/>
              <a:t>THANK YOU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84246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90" y="745724"/>
            <a:ext cx="10554809" cy="5431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dirty="0" smtClean="0"/>
              <a:t>                             BACKGROUND</a:t>
            </a:r>
          </a:p>
          <a:p>
            <a:pPr marL="0" indent="0">
              <a:buNone/>
            </a:pPr>
            <a:endParaRPr lang="en-IN" sz="3600" dirty="0" smtClean="0"/>
          </a:p>
          <a:p>
            <a:pPr marL="0" indent="0">
              <a:buNone/>
            </a:pPr>
            <a:r>
              <a:rPr lang="en-IN" sz="3200" dirty="0" err="1" smtClean="0"/>
              <a:t>Nirmatrelvir</a:t>
            </a:r>
            <a:r>
              <a:rPr lang="en-IN" sz="3200" dirty="0" smtClean="0"/>
              <a:t>-ritonavir – authorised for emergency use by WHO for the treatment of covid-19 infection</a:t>
            </a:r>
          </a:p>
          <a:p>
            <a:pPr marL="0" indent="0">
              <a:buNone/>
            </a:pPr>
            <a:endParaRPr lang="en-IN" sz="3200" dirty="0"/>
          </a:p>
          <a:p>
            <a:pPr marL="0" indent="0">
              <a:buNone/>
            </a:pPr>
            <a:r>
              <a:rPr lang="en-IN" sz="3200" dirty="0" smtClean="0"/>
              <a:t>Supply fell short of the global demand – need for more options </a:t>
            </a:r>
            <a:r>
              <a:rPr lang="en-IN" sz="3200" dirty="0" smtClean="0">
                <a:sym typeface="Wingdings" panose="05000000000000000000" pitchFamily="2" charset="2"/>
              </a:rPr>
              <a:t> VV116 was introduced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2270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012" y="559293"/>
            <a:ext cx="10483788" cy="5617670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                                             </a:t>
            </a:r>
            <a:r>
              <a:rPr lang="en-IN" sz="4000" u="sng" dirty="0" smtClean="0"/>
              <a:t>METHODS</a:t>
            </a:r>
          </a:p>
          <a:p>
            <a:pPr marL="0" indent="0">
              <a:buNone/>
            </a:pPr>
            <a:endParaRPr lang="en-IN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162975" y="1555485"/>
            <a:ext cx="9037468" cy="1287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err="1" smtClean="0"/>
              <a:t>Multicenter</a:t>
            </a:r>
            <a:r>
              <a:rPr lang="en-IN" sz="3200" dirty="0" smtClean="0"/>
              <a:t>, phase 3, non inferiority, observer blinded, randomized trial during omicron outbreak</a:t>
            </a:r>
            <a:endParaRPr lang="en-I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923278" y="3474685"/>
            <a:ext cx="6667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u="sng" dirty="0" smtClean="0"/>
              <a:t>STUDY POPULATION</a:t>
            </a:r>
          </a:p>
          <a:p>
            <a:r>
              <a:rPr lang="en-IN" sz="2400" dirty="0" smtClean="0"/>
              <a:t>Participants from seven hospitals in Shanghai, China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94298" y="4825824"/>
            <a:ext cx="3593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u="sng" dirty="0" smtClean="0"/>
              <a:t>STUDY PERIOD</a:t>
            </a:r>
          </a:p>
          <a:p>
            <a:r>
              <a:rPr lang="en-IN" sz="2400" dirty="0" smtClean="0"/>
              <a:t>April 4, 2022 – May 2, 2022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45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293" y="719091"/>
            <a:ext cx="10794507" cy="5457872"/>
          </a:xfrm>
        </p:spPr>
        <p:txBody>
          <a:bodyPr/>
          <a:lstStyle/>
          <a:p>
            <a:pPr marL="0" indent="0" algn="ctr">
              <a:buNone/>
            </a:pPr>
            <a:r>
              <a:rPr lang="en-IN" sz="4000" u="sng" dirty="0"/>
              <a:t>Inclusion </a:t>
            </a:r>
            <a:r>
              <a:rPr lang="en-IN" sz="4000" u="sng" dirty="0" smtClean="0"/>
              <a:t>Criteria</a:t>
            </a:r>
          </a:p>
          <a:p>
            <a:pPr marL="0" indent="0" algn="ctr">
              <a:buNone/>
            </a:pPr>
            <a:endParaRPr lang="en-IN" sz="4000" u="sng" dirty="0"/>
          </a:p>
          <a:p>
            <a:pPr algn="ctr"/>
            <a:endParaRPr lang="en-IN" u="sng" dirty="0"/>
          </a:p>
          <a:p>
            <a:r>
              <a:rPr lang="en-IN" dirty="0"/>
              <a:t>--&gt;Age &gt; 18</a:t>
            </a:r>
          </a:p>
          <a:p>
            <a:endParaRPr lang="en-IN" dirty="0"/>
          </a:p>
          <a:p>
            <a:r>
              <a:rPr lang="en-IN" dirty="0"/>
              <a:t>--&gt;Positive SARS </a:t>
            </a:r>
            <a:r>
              <a:rPr lang="en-IN" dirty="0" err="1"/>
              <a:t>CoV</a:t>
            </a:r>
            <a:r>
              <a:rPr lang="en-IN" dirty="0"/>
              <a:t> 2 RTPCR with symptom score &gt; 2</a:t>
            </a:r>
          </a:p>
          <a:p>
            <a:endParaRPr lang="en-IN" dirty="0"/>
          </a:p>
          <a:p>
            <a:r>
              <a:rPr lang="en-IN" dirty="0"/>
              <a:t>--&gt;One risk factor for progression to severe </a:t>
            </a:r>
            <a:r>
              <a:rPr lang="en-IN" dirty="0" err="1"/>
              <a:t>covid</a:t>
            </a:r>
            <a:r>
              <a:rPr lang="en-IN" dirty="0"/>
              <a:t> 19</a:t>
            </a:r>
          </a:p>
          <a:p>
            <a:pPr algn="ctr"/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463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602" y="736847"/>
            <a:ext cx="10599198" cy="5440116"/>
          </a:xfrm>
        </p:spPr>
        <p:txBody>
          <a:bodyPr/>
          <a:lstStyle/>
          <a:p>
            <a:pPr marL="0" indent="0" algn="ctr">
              <a:buNone/>
            </a:pPr>
            <a:r>
              <a:rPr lang="en-IN" sz="4000" u="sng" dirty="0"/>
              <a:t>Exclusion </a:t>
            </a:r>
            <a:r>
              <a:rPr lang="en-IN" sz="4000" u="sng" dirty="0" smtClean="0"/>
              <a:t>Criteria</a:t>
            </a:r>
          </a:p>
          <a:p>
            <a:pPr marL="0" indent="0" algn="ctr">
              <a:buNone/>
            </a:pPr>
            <a:endParaRPr lang="en-IN" sz="4000" dirty="0"/>
          </a:p>
          <a:p>
            <a:r>
              <a:rPr lang="en-IN" dirty="0"/>
              <a:t>--&gt;Confirmed or suspected severe or critical </a:t>
            </a:r>
            <a:r>
              <a:rPr lang="en-IN" dirty="0" err="1"/>
              <a:t>covid</a:t>
            </a:r>
            <a:r>
              <a:rPr lang="en-IN" dirty="0"/>
              <a:t> 19</a:t>
            </a:r>
          </a:p>
          <a:p>
            <a:endParaRPr lang="en-IN" dirty="0"/>
          </a:p>
          <a:p>
            <a:r>
              <a:rPr lang="en-IN" dirty="0"/>
              <a:t>--&gt;Anticipated need for mechanical ventilation before randomization</a:t>
            </a:r>
          </a:p>
          <a:p>
            <a:endParaRPr lang="en-IN" dirty="0"/>
          </a:p>
          <a:p>
            <a:r>
              <a:rPr lang="en-IN" dirty="0"/>
              <a:t>--&gt;AST,ALT level more than 1.5 times the upper limit</a:t>
            </a:r>
          </a:p>
          <a:p>
            <a:endParaRPr lang="en-IN" dirty="0"/>
          </a:p>
          <a:p>
            <a:r>
              <a:rPr lang="en-IN" dirty="0"/>
              <a:t>--&gt;</a:t>
            </a:r>
            <a:r>
              <a:rPr lang="en-IN" dirty="0" err="1"/>
              <a:t>eGFR</a:t>
            </a:r>
            <a:r>
              <a:rPr lang="en-IN" dirty="0"/>
              <a:t> less than 60ml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9888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48" y="612559"/>
            <a:ext cx="10696852" cy="5564404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                         </a:t>
            </a:r>
            <a:r>
              <a:rPr lang="en-IN" sz="4000" u="sng" dirty="0" smtClean="0"/>
              <a:t>OBJECTIVES AND ENDPOINTS</a:t>
            </a:r>
          </a:p>
          <a:p>
            <a:pPr marL="0" indent="0">
              <a:buNone/>
            </a:pPr>
            <a:r>
              <a:rPr lang="en-IN" sz="3200" dirty="0" smtClean="0"/>
              <a:t>                                  </a:t>
            </a:r>
            <a:endParaRPr lang="en-IN" sz="3200" u="sng" dirty="0"/>
          </a:p>
        </p:txBody>
      </p:sp>
      <p:sp>
        <p:nvSpPr>
          <p:cNvPr id="5" name="Rectangle 4"/>
          <p:cNvSpPr/>
          <p:nvPr/>
        </p:nvSpPr>
        <p:spPr>
          <a:xfrm>
            <a:off x="1411549" y="2450236"/>
            <a:ext cx="3551067" cy="32048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u="sng" dirty="0" smtClean="0"/>
              <a:t>PRIMARY OBJECTIVE</a:t>
            </a:r>
          </a:p>
          <a:p>
            <a:pPr algn="ctr"/>
            <a:endParaRPr lang="en-IN" sz="2400" dirty="0" smtClean="0"/>
          </a:p>
          <a:p>
            <a:pPr algn="ctr"/>
            <a:endParaRPr lang="en-IN" sz="2400" dirty="0"/>
          </a:p>
          <a:p>
            <a:pPr algn="ctr"/>
            <a:r>
              <a:rPr lang="en-IN" sz="2400" dirty="0" smtClean="0"/>
              <a:t>Evaluate the effect of VV116 compared to </a:t>
            </a:r>
            <a:r>
              <a:rPr lang="en-IN" sz="2400" dirty="0" err="1" smtClean="0"/>
              <a:t>Nirmatrelvir</a:t>
            </a:r>
            <a:r>
              <a:rPr lang="en-IN" sz="2400" dirty="0" smtClean="0"/>
              <a:t>-ritonavir on sustained clinical recovery</a:t>
            </a:r>
            <a:endParaRPr lang="en-IN" sz="2400" dirty="0"/>
          </a:p>
        </p:txBody>
      </p:sp>
      <p:sp>
        <p:nvSpPr>
          <p:cNvPr id="6" name="Rectangle 5"/>
          <p:cNvSpPr/>
          <p:nvPr/>
        </p:nvSpPr>
        <p:spPr>
          <a:xfrm>
            <a:off x="7111013" y="2450235"/>
            <a:ext cx="3453414" cy="32669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400" u="sng" dirty="0" smtClean="0"/>
          </a:p>
          <a:p>
            <a:pPr algn="ctr"/>
            <a:r>
              <a:rPr lang="en-IN" sz="2400" u="sng" dirty="0" smtClean="0"/>
              <a:t>PRIMARY ENDPOINT</a:t>
            </a:r>
          </a:p>
          <a:p>
            <a:pPr algn="ctr"/>
            <a:endParaRPr lang="en-IN" dirty="0" smtClean="0"/>
          </a:p>
          <a:p>
            <a:pPr algn="ctr"/>
            <a:endParaRPr lang="en-IN" dirty="0"/>
          </a:p>
          <a:p>
            <a:pPr algn="ctr"/>
            <a:endParaRPr lang="en-IN" dirty="0" smtClean="0"/>
          </a:p>
          <a:p>
            <a:pPr algn="ctr"/>
            <a:r>
              <a:rPr lang="en-IN" sz="2400" dirty="0" smtClean="0"/>
              <a:t>Time to sustained clinical recovery</a:t>
            </a:r>
          </a:p>
          <a:p>
            <a:pPr algn="ctr"/>
            <a:endParaRPr lang="en-IN" dirty="0"/>
          </a:p>
          <a:p>
            <a:pPr algn="ctr"/>
            <a:endParaRPr lang="en-IN" dirty="0" smtClean="0"/>
          </a:p>
          <a:p>
            <a:pPr algn="ctr"/>
            <a:endParaRPr lang="en-IN" dirty="0"/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118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703024"/>
              </p:ext>
            </p:extLst>
          </p:nvPr>
        </p:nvGraphicFramePr>
        <p:xfrm>
          <a:off x="701675" y="763588"/>
          <a:ext cx="10652126" cy="579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6063"/>
                <a:gridCol w="5326063"/>
              </a:tblGrid>
              <a:tr h="707236">
                <a:tc>
                  <a:txBody>
                    <a:bodyPr/>
                    <a:lstStyle/>
                    <a:p>
                      <a:r>
                        <a:rPr lang="en-IN" dirty="0" smtClean="0"/>
                        <a:t>SECONDARY OBJECTIVES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SECONDARY ENDPOINTS</a:t>
                      </a:r>
                      <a:endParaRPr lang="en-IN" dirty="0"/>
                    </a:p>
                  </a:txBody>
                  <a:tcPr/>
                </a:tc>
              </a:tr>
              <a:tr h="707236">
                <a:tc>
                  <a:txBody>
                    <a:bodyPr/>
                    <a:lstStyle/>
                    <a:p>
                      <a:r>
                        <a:rPr lang="en-IN" dirty="0" smtClean="0"/>
                        <a:t>Overall clinical status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Percentage of the participants who experience   progress to severe/critical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covid</a:t>
                      </a:r>
                      <a:r>
                        <a:rPr lang="en-IN" baseline="0" dirty="0" smtClean="0"/>
                        <a:t> 19 or</a:t>
                      </a:r>
                    </a:p>
                    <a:p>
                      <a:r>
                        <a:rPr lang="en-IN" baseline="0" dirty="0" smtClean="0"/>
                        <a:t>death from any cause through day 28 </a:t>
                      </a:r>
                      <a:endParaRPr lang="en-IN" dirty="0"/>
                    </a:p>
                  </a:txBody>
                  <a:tcPr/>
                </a:tc>
              </a:tr>
              <a:tr h="2053611">
                <a:tc>
                  <a:txBody>
                    <a:bodyPr/>
                    <a:lstStyle/>
                    <a:p>
                      <a:r>
                        <a:rPr lang="en-IN" dirty="0" smtClean="0"/>
                        <a:t>Changes</a:t>
                      </a:r>
                      <a:r>
                        <a:rPr lang="en-IN" baseline="0" dirty="0" smtClean="0"/>
                        <a:t> of </a:t>
                      </a:r>
                      <a:r>
                        <a:rPr lang="en-IN" baseline="0" dirty="0" err="1" smtClean="0"/>
                        <a:t>Covid</a:t>
                      </a:r>
                      <a:r>
                        <a:rPr lang="en-IN" baseline="0" dirty="0" smtClean="0"/>
                        <a:t> 19 clinical status through Day 28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Time to clinical symptom resolution</a:t>
                      </a:r>
                    </a:p>
                    <a:p>
                      <a:r>
                        <a:rPr lang="en-IN" dirty="0" smtClean="0"/>
                        <a:t>Percentage of participants</a:t>
                      </a:r>
                      <a:r>
                        <a:rPr lang="en-IN" baseline="0" dirty="0" smtClean="0"/>
                        <a:t> with clinical recovery</a:t>
                      </a:r>
                    </a:p>
                    <a:p>
                      <a:r>
                        <a:rPr lang="en-IN" baseline="0" dirty="0" smtClean="0"/>
                        <a:t> with symptom absent </a:t>
                      </a:r>
                    </a:p>
                    <a:p>
                      <a:r>
                        <a:rPr lang="en-IN" baseline="0" dirty="0" smtClean="0"/>
                        <a:t>Change of </a:t>
                      </a:r>
                      <a:r>
                        <a:rPr lang="en-IN" baseline="0" dirty="0" err="1" smtClean="0"/>
                        <a:t>covid</a:t>
                      </a:r>
                      <a:r>
                        <a:rPr lang="en-IN" baseline="0" dirty="0" smtClean="0"/>
                        <a:t> 19 symptom score from baseline</a:t>
                      </a:r>
                    </a:p>
                    <a:p>
                      <a:r>
                        <a:rPr lang="en-IN" baseline="0" dirty="0" smtClean="0"/>
                        <a:t>Change of WHO clinical progress scale from baseline</a:t>
                      </a:r>
                    </a:p>
                    <a:p>
                      <a:r>
                        <a:rPr lang="en-IN" baseline="0" dirty="0" smtClean="0"/>
                        <a:t>Percentage of participants who reduced at least one level of WHO CPS compared with baseline</a:t>
                      </a:r>
                    </a:p>
                  </a:txBody>
                  <a:tcPr/>
                </a:tc>
              </a:tr>
              <a:tr h="707236">
                <a:tc>
                  <a:txBody>
                    <a:bodyPr/>
                    <a:lstStyle/>
                    <a:p>
                      <a:r>
                        <a:rPr lang="en-IN" dirty="0" smtClean="0"/>
                        <a:t>Changes in SARS-</a:t>
                      </a:r>
                      <a:r>
                        <a:rPr lang="en-IN" dirty="0" err="1" smtClean="0"/>
                        <a:t>CoV</a:t>
                      </a:r>
                      <a:r>
                        <a:rPr lang="en-IN" baseline="0" dirty="0" smtClean="0"/>
                        <a:t> 2 through Day 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Percentage of participants with SARS </a:t>
                      </a:r>
                      <a:r>
                        <a:rPr lang="en-IN" dirty="0" err="1" smtClean="0"/>
                        <a:t>CoV</a:t>
                      </a:r>
                      <a:r>
                        <a:rPr lang="en-IN" dirty="0" smtClean="0"/>
                        <a:t> 2 clearance </a:t>
                      </a:r>
                    </a:p>
                    <a:p>
                      <a:r>
                        <a:rPr lang="en-IN" dirty="0" smtClean="0"/>
                        <a:t>Changes in SARS – </a:t>
                      </a:r>
                      <a:r>
                        <a:rPr lang="en-IN" dirty="0" err="1" smtClean="0"/>
                        <a:t>CoV</a:t>
                      </a:r>
                      <a:r>
                        <a:rPr lang="en-IN" dirty="0" smtClean="0"/>
                        <a:t> 2 CT value </a:t>
                      </a:r>
                      <a:endParaRPr lang="en-IN" dirty="0"/>
                    </a:p>
                  </a:txBody>
                  <a:tcPr/>
                </a:tc>
              </a:tr>
              <a:tr h="707236">
                <a:tc>
                  <a:txBody>
                    <a:bodyPr/>
                    <a:lstStyle/>
                    <a:p>
                      <a:r>
                        <a:rPr lang="en-IN" dirty="0" smtClean="0"/>
                        <a:t>Changes</a:t>
                      </a:r>
                      <a:r>
                        <a:rPr lang="en-IN" baseline="0" dirty="0" smtClean="0"/>
                        <a:t> in chest CT scan through Day 10 (optional)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Changes in Chest CT scan from baseline to Day 7 or 10</a:t>
                      </a:r>
                      <a:endParaRPr lang="en-IN" dirty="0"/>
                    </a:p>
                  </a:txBody>
                  <a:tcPr/>
                </a:tc>
              </a:tr>
              <a:tr h="707236">
                <a:tc>
                  <a:txBody>
                    <a:bodyPr/>
                    <a:lstStyle/>
                    <a:p>
                      <a:r>
                        <a:rPr lang="en-IN" dirty="0" smtClean="0"/>
                        <a:t>Safety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Safety assessments such as </a:t>
                      </a:r>
                      <a:r>
                        <a:rPr lang="en-IN" dirty="0" err="1" smtClean="0"/>
                        <a:t>Aes</a:t>
                      </a:r>
                      <a:r>
                        <a:rPr lang="en-IN" dirty="0" smtClean="0"/>
                        <a:t> and SAEs through Day 28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0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