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1685" r:id="rId3"/>
    <p:sldId id="1727" r:id="rId4"/>
    <p:sldId id="1717" r:id="rId5"/>
    <p:sldId id="1718" r:id="rId6"/>
    <p:sldId id="1737" r:id="rId7"/>
    <p:sldId id="1722" r:id="rId8"/>
    <p:sldId id="1738" r:id="rId9"/>
    <p:sldId id="1739" r:id="rId10"/>
    <p:sldId id="1743" r:id="rId11"/>
    <p:sldId id="1715" r:id="rId12"/>
    <p:sldId id="1741" r:id="rId13"/>
    <p:sldId id="1742" r:id="rId14"/>
    <p:sldId id="1744" r:id="rId15"/>
    <p:sldId id="1745" r:id="rId16"/>
    <p:sldId id="1723" r:id="rId17"/>
    <p:sldId id="1688" r:id="rId18"/>
    <p:sldId id="1684" r:id="rId19"/>
    <p:sldId id="1694" r:id="rId20"/>
    <p:sldId id="1695" r:id="rId21"/>
    <p:sldId id="1696" r:id="rId22"/>
    <p:sldId id="1697" r:id="rId23"/>
    <p:sldId id="1698" r:id="rId24"/>
    <p:sldId id="1699" r:id="rId25"/>
    <p:sldId id="1700" r:id="rId26"/>
    <p:sldId id="1701" r:id="rId27"/>
    <p:sldId id="1706" r:id="rId28"/>
    <p:sldId id="1702" r:id="rId29"/>
    <p:sldId id="1704" r:id="rId3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788EAE-3AB8-4772-BB6C-F258107CCC51}">
          <p14:sldIdLst>
            <p14:sldId id="1685"/>
            <p14:sldId id="1727"/>
            <p14:sldId id="1717"/>
            <p14:sldId id="1718"/>
            <p14:sldId id="1737"/>
            <p14:sldId id="1722"/>
            <p14:sldId id="1738"/>
            <p14:sldId id="1739"/>
            <p14:sldId id="1743"/>
            <p14:sldId id="1715"/>
            <p14:sldId id="1741"/>
            <p14:sldId id="1742"/>
            <p14:sldId id="1744"/>
            <p14:sldId id="1745"/>
            <p14:sldId id="1723"/>
            <p14:sldId id="1688"/>
            <p14:sldId id="1684"/>
            <p14:sldId id="1694"/>
            <p14:sldId id="1695"/>
            <p14:sldId id="1696"/>
            <p14:sldId id="1697"/>
            <p14:sldId id="1698"/>
            <p14:sldId id="1699"/>
            <p14:sldId id="1700"/>
            <p14:sldId id="1701"/>
            <p14:sldId id="1706"/>
            <p14:sldId id="1702"/>
            <p14:sldId id="17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5B5"/>
    <a:srgbClr val="FDADAD"/>
    <a:srgbClr val="FC8C8C"/>
    <a:srgbClr val="FCFCFC"/>
    <a:srgbClr val="8FF58F"/>
    <a:srgbClr val="000099"/>
    <a:srgbClr val="1B10A8"/>
    <a:srgbClr val="002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78405" autoAdjust="0"/>
  </p:normalViewPr>
  <p:slideViewPr>
    <p:cSldViewPr snapToGrid="0" snapToObjects="1">
      <p:cViewPr varScale="1">
        <p:scale>
          <a:sx n="82" d="100"/>
          <a:sy n="82" d="100"/>
        </p:scale>
        <p:origin x="725" y="62"/>
      </p:cViewPr>
      <p:guideLst>
        <p:guide orient="horz" pos="2183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698"/>
    </p:cViewPr>
  </p:sorterViewPr>
  <p:notesViewPr>
    <p:cSldViewPr snapToGrid="0" snapToObjects="1">
      <p:cViewPr varScale="1">
        <p:scale>
          <a:sx n="62" d="100"/>
          <a:sy n="62" d="100"/>
        </p:scale>
        <p:origin x="322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5A9496C-2597-4B9C-9C17-4228802780C4}" type="datetimeFigureOut">
              <a:rPr lang="en-US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BD3CBB57-989C-4355-A5DA-F3643B183C00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9E2D1-B4E9-451C-9349-0EB566D834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4350-0632-4F67-B357-AFC21C62564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</a:lstStyle>
          <a:p>
            <a:pPr lvl="0"/>
            <a:r>
              <a:rPr lang="en-US" dirty="0" smtClean="0"/>
              <a:t>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</a:lstStyle>
          <a:p>
            <a:pPr lvl="0"/>
            <a:r>
              <a:rPr lang="en-US" dirty="0" smtClean="0"/>
              <a:t>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7B0-CC05-45CB-9D8E-44851499E32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6AA2A1-C9A8-42DC-AF5F-29D58FE3A81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2E603C-818C-4ABE-84C2-739EEB9F70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7FED8F-E998-4E17-AFF8-77A59956ED16}" type="slidenum">
              <a:rPr lang="en-US" smtClean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afmc care2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99593" y="178230"/>
            <a:ext cx="1167704" cy="108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4704" y="178230"/>
            <a:ext cx="946051" cy="10822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 CLUB</a:t>
            </a:r>
            <a:br>
              <a:rPr lang="en-US" dirty="0" smtClean="0"/>
            </a:br>
            <a:r>
              <a:rPr lang="en-US" sz="4000" dirty="0" smtClean="0"/>
              <a:t>Rituximab versus azathioprine for maintenance of remission for patients with ANCA- Associated vasculitis and relapsing disease: an international RCT- RITAZAREM Trial</a:t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974" y="4603750"/>
            <a:ext cx="6400800" cy="1752600"/>
          </a:xfrm>
        </p:spPr>
        <p:txBody>
          <a:bodyPr/>
          <a:lstStyle/>
          <a:p>
            <a:r>
              <a:rPr lang="en-US" dirty="0" smtClean="0"/>
              <a:t>Presenter- Maj Abhishek </a:t>
            </a:r>
            <a:r>
              <a:rPr lang="en-US" dirty="0" err="1" smtClean="0"/>
              <a:t>Aravind</a:t>
            </a:r>
            <a:endParaRPr lang="en-US" dirty="0"/>
          </a:p>
          <a:p>
            <a:r>
              <a:rPr lang="en-US" dirty="0" smtClean="0"/>
              <a:t>Moderator- Col P S CHAUHAN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033" y="275356"/>
            <a:ext cx="8229600" cy="1143000"/>
          </a:xfrm>
        </p:spPr>
        <p:txBody>
          <a:bodyPr/>
          <a:lstStyle/>
          <a:p>
            <a:r>
              <a:rPr lang="en-US" dirty="0" smtClean="0"/>
              <a:t>Baseline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16034" r="45207" b="49174"/>
          <a:stretch>
            <a:fillRect/>
          </a:stretch>
        </p:blipFill>
        <p:spPr>
          <a:xfrm>
            <a:off x="3993500" y="1769494"/>
            <a:ext cx="4030827" cy="45121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phase and interventions</a:t>
            </a:r>
            <a:endParaRPr lang="en-US" dirty="0"/>
          </a:p>
        </p:txBody>
      </p:sp>
      <p:pic>
        <p:nvPicPr>
          <p:cNvPr id="2050" name="Picture 2" descr="0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0134" b="7575"/>
          <a:stretch>
            <a:fillRect/>
          </a:stretch>
        </p:blipFill>
        <p:spPr bwMode="auto">
          <a:xfrm>
            <a:off x="1418253" y="1931437"/>
            <a:ext cx="9335258" cy="39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</a:t>
            </a:r>
            <a:r>
              <a:rPr lang="en-US" dirty="0" smtClean="0"/>
              <a:t>dentified </a:t>
            </a:r>
            <a:r>
              <a:rPr lang="en-US" dirty="0"/>
              <a:t>successful </a:t>
            </a:r>
            <a:r>
              <a:rPr lang="en-US" dirty="0" smtClean="0"/>
              <a:t>remission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≤1 on </a:t>
            </a:r>
            <a:r>
              <a:rPr lang="en-US" dirty="0" smtClean="0"/>
              <a:t>Birmingham Vasculitis Activity Score for Wegener’s granulomatosis (BVAS/WG) </a:t>
            </a:r>
            <a:endParaRPr lang="en-US" dirty="0"/>
          </a:p>
          <a:p>
            <a:pPr lvl="2"/>
            <a:r>
              <a:rPr lang="en-US" dirty="0" smtClean="0"/>
              <a:t>prednisone </a:t>
            </a:r>
            <a:r>
              <a:rPr lang="en-US" dirty="0"/>
              <a:t>dose ≤10 </a:t>
            </a:r>
            <a:r>
              <a:rPr lang="en-US" dirty="0" smtClean="0"/>
              <a:t>mg/day</a:t>
            </a:r>
            <a:endParaRPr lang="en-US" dirty="0" smtClean="0"/>
          </a:p>
          <a:p>
            <a:pPr lvl="1"/>
            <a:r>
              <a:rPr lang="en-US" dirty="0" smtClean="0"/>
              <a:t>Patients </a:t>
            </a:r>
            <a:r>
              <a:rPr lang="en-US" dirty="0"/>
              <a:t>who achieved remission </a:t>
            </a:r>
            <a:r>
              <a:rPr lang="en-US" dirty="0" err="1" smtClean="0"/>
              <a:t>randomised</a:t>
            </a:r>
            <a:r>
              <a:rPr lang="en-US" dirty="0" smtClean="0"/>
              <a:t> </a:t>
            </a:r>
            <a:r>
              <a:rPr lang="en-US" dirty="0"/>
              <a:t>to receive either rituximab or </a:t>
            </a:r>
            <a:r>
              <a:rPr lang="en-US" dirty="0" smtClean="0"/>
              <a:t>azathioprine</a:t>
            </a:r>
            <a:endParaRPr lang="en-US" dirty="0" smtClean="0"/>
          </a:p>
          <a:p>
            <a:pPr lvl="1"/>
            <a:r>
              <a:rPr lang="en-US" dirty="0" smtClean="0"/>
              <a:t>Patients </a:t>
            </a:r>
            <a:r>
              <a:rPr lang="en-US" dirty="0"/>
              <a:t>not in remission by month 4 were excluded.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i="1" dirty="0"/>
              <a:t>Primary Outcome: </a:t>
            </a:r>
            <a:r>
              <a:rPr lang="en-US" dirty="0"/>
              <a:t>Time to disease relapse (either minor or major based on BVAS/WG) reported by month </a:t>
            </a:r>
            <a:r>
              <a:rPr lang="en-US" dirty="0" smtClean="0"/>
              <a:t>24</a:t>
            </a:r>
            <a:endParaRPr lang="en-US" dirty="0" smtClean="0"/>
          </a:p>
          <a:p>
            <a:pPr lvl="2"/>
            <a:r>
              <a:rPr lang="en-US" dirty="0" smtClean="0"/>
              <a:t>Relapses </a:t>
            </a:r>
            <a:r>
              <a:rPr lang="en-US" dirty="0"/>
              <a:t>were reviewed by a blinded adjudication </a:t>
            </a:r>
            <a:r>
              <a:rPr lang="en-US" dirty="0" smtClean="0"/>
              <a:t>committee</a:t>
            </a:r>
            <a:endParaRPr lang="en-US" dirty="0" smtClean="0"/>
          </a:p>
          <a:p>
            <a:pPr lvl="2"/>
            <a:r>
              <a:rPr lang="en-US" i="1" dirty="0"/>
              <a:t>Secondary Outcomes:</a:t>
            </a:r>
            <a:endParaRPr lang="en-US" dirty="0"/>
          </a:p>
          <a:p>
            <a:pPr lvl="3"/>
            <a:r>
              <a:rPr lang="en-US" dirty="0"/>
              <a:t>Time to a major or second minor </a:t>
            </a:r>
            <a:r>
              <a:rPr lang="en-US" dirty="0" smtClean="0"/>
              <a:t>relapse</a:t>
            </a:r>
            <a:endParaRPr lang="en-US" dirty="0"/>
          </a:p>
          <a:p>
            <a:pPr lvl="3"/>
            <a:r>
              <a:rPr lang="en-US" dirty="0"/>
              <a:t>Proportion of patients who maintained remission at 24 and 48 </a:t>
            </a:r>
            <a:r>
              <a:rPr lang="en-US" dirty="0" smtClean="0"/>
              <a:t>months</a:t>
            </a:r>
            <a:endParaRPr lang="en-US" dirty="0"/>
          </a:p>
          <a:p>
            <a:pPr lvl="3"/>
            <a:r>
              <a:rPr lang="en-US" dirty="0"/>
              <a:t>Health-related quality of life, as measured using a 36-item short form health </a:t>
            </a:r>
            <a:r>
              <a:rPr lang="en-US" dirty="0" smtClean="0"/>
              <a:t>survey</a:t>
            </a:r>
            <a:endParaRPr lang="en-US" dirty="0"/>
          </a:p>
          <a:p>
            <a:pPr lvl="3"/>
            <a:r>
              <a:rPr lang="en-US" dirty="0"/>
              <a:t>Severe adverse event rates and infections that required treatment with </a:t>
            </a:r>
            <a:r>
              <a:rPr lang="en-US" dirty="0" smtClean="0"/>
              <a:t>antibiotics</a:t>
            </a:r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 smtClean="0"/>
            </a:br>
            <a:br>
              <a:rPr lang="en-US" b="1" dirty="0"/>
            </a:br>
            <a:br>
              <a:rPr lang="en-US" b="1" dirty="0" smtClean="0"/>
            </a:br>
            <a:r>
              <a:rPr lang="en-US" b="1" dirty="0" smtClean="0"/>
              <a:t>Funding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RITAZAREM </a:t>
            </a:r>
            <a:r>
              <a:rPr lang="en-US" dirty="0"/>
              <a:t>was funded by grants from Arthritis Research UK and </a:t>
            </a:r>
            <a:r>
              <a:rPr lang="en-US" dirty="0" smtClean="0"/>
              <a:t>Roche/Genentech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primary sponsor was Cambridge University Hospitals NHS Foundation Trust UK.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6" t="62424" b="7423"/>
          <a:stretch>
            <a:fillRect/>
          </a:stretch>
        </p:blipFill>
        <p:spPr>
          <a:xfrm>
            <a:off x="2115280" y="1812004"/>
            <a:ext cx="8297683" cy="43825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016" y="36224"/>
            <a:ext cx="7772400" cy="1609344"/>
          </a:xfrm>
        </p:spPr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20209" b="54740"/>
          <a:stretch>
            <a:fillRect/>
          </a:stretch>
        </p:blipFill>
        <p:spPr>
          <a:xfrm>
            <a:off x="1399592" y="1940766"/>
            <a:ext cx="9703102" cy="4189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APPRAISAL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>
              <a:lnSpc>
                <a:spcPct val="150000"/>
              </a:lnSpc>
            </a:pPr>
            <a:r>
              <a:rPr lang="en-US" sz="1800" b="1" dirty="0"/>
              <a:t>TITLE</a:t>
            </a:r>
            <a:endParaRPr lang="en-US" sz="1800" b="1" dirty="0"/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Is it interesting? </a:t>
            </a:r>
            <a:r>
              <a:rPr lang="en-US" b="1" dirty="0"/>
              <a:t>YES</a:t>
            </a:r>
            <a:endParaRPr lang="en-US" b="1" dirty="0"/>
          </a:p>
          <a:p>
            <a:pPr marL="571500">
              <a:lnSpc>
                <a:spcPct val="150000"/>
              </a:lnSpc>
            </a:pPr>
            <a:endParaRPr lang="en-US" sz="1800" b="1" dirty="0"/>
          </a:p>
          <a:p>
            <a:pPr marL="571500">
              <a:lnSpc>
                <a:spcPct val="150000"/>
              </a:lnSpc>
            </a:pPr>
            <a:r>
              <a:rPr lang="en-US" sz="1800" b="1" dirty="0"/>
              <a:t>ABSTRACT</a:t>
            </a:r>
            <a:endParaRPr lang="en-US" sz="1800" b="1" dirty="0"/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Will the conclusions (if valid), likely to be useful to you, in your area of clinical practice or research? </a:t>
            </a:r>
            <a:r>
              <a:rPr lang="en-US" b="1" dirty="0"/>
              <a:t>YES</a:t>
            </a:r>
            <a:endParaRPr lang="en-US" b="1" dirty="0"/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Whether the settings in the material methods are similar to our own settings?  </a:t>
            </a:r>
            <a:r>
              <a:rPr lang="en-US" b="1" dirty="0"/>
              <a:t>YES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Is there a clear cut / specific research question?  </a:t>
            </a:r>
            <a:r>
              <a:rPr lang="en-US" b="1" dirty="0"/>
              <a:t>YES</a:t>
            </a:r>
            <a:endParaRPr lang="en-US" b="1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Was it feasible for the authors to study this question given  there technical expertise and available facilities? </a:t>
            </a:r>
            <a:r>
              <a:rPr lang="en-US" b="1" dirty="0"/>
              <a:t>YES</a:t>
            </a:r>
            <a:endParaRPr lang="en-US" b="1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Does the research question has some element of  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novelty?  </a:t>
            </a:r>
            <a:r>
              <a:rPr lang="en-US" b="1" dirty="0" smtClean="0"/>
              <a:t>No</a:t>
            </a:r>
            <a:r>
              <a:rPr lang="en-US" dirty="0" smtClean="0"/>
              <a:t>  </a:t>
            </a:r>
            <a:r>
              <a:rPr lang="en-US" dirty="0">
                <a:solidFill>
                  <a:schemeClr val="bg2"/>
                </a:solidFill>
              </a:rPr>
              <a:t>	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Have the authors made a mention of  Actual / Study Population ? </a:t>
            </a:r>
            <a:r>
              <a:rPr lang="en-US" b="1" dirty="0"/>
              <a:t>YES</a:t>
            </a:r>
            <a:r>
              <a:rPr lang="en-US" dirty="0"/>
              <a:t> </a:t>
            </a:r>
            <a:endParaRPr lang="en-US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Is the method of sampling been described? </a:t>
            </a:r>
            <a:r>
              <a:rPr lang="en-US" b="1" dirty="0"/>
              <a:t>YES</a:t>
            </a:r>
            <a:r>
              <a:rPr lang="en-US" dirty="0"/>
              <a:t>   </a:t>
            </a:r>
            <a:endParaRPr lang="en-US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Whether a mention of all the potential confounding  factors been made? </a:t>
            </a:r>
            <a:r>
              <a:rPr lang="en-US" b="1" dirty="0"/>
              <a:t>YES</a:t>
            </a:r>
            <a:r>
              <a:rPr lang="en-US" dirty="0"/>
              <a:t>	 	 </a:t>
            </a:r>
            <a:endParaRPr lang="en-US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>
              <a:solidFill>
                <a:schemeClr val="bg2"/>
              </a:solidFill>
            </a:endParaRPr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>
                <a:solidFill>
                  <a:srgbClr val="FF0000"/>
                </a:solidFill>
              </a:rPr>
              <a:t>Any selection or information bias could have occurred?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study might affect research, practice or policy?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Illustrates the need for newer therapeutic agents in AAV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Framework Assessment : PECOT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69115"/>
            <a:ext cx="1312025" cy="365125"/>
          </a:xfrm>
        </p:spPr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87" y="2206734"/>
            <a:ext cx="1661600" cy="91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52" y="3318066"/>
            <a:ext cx="134970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029"/>
          <p:cNvSpPr>
            <a:spLocks noChangeArrowheads="1"/>
          </p:cNvSpPr>
          <p:nvPr/>
        </p:nvSpPr>
        <p:spPr bwMode="auto">
          <a:xfrm>
            <a:off x="5468312" y="4644846"/>
            <a:ext cx="1296988" cy="94456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71323" tIns="35662" rIns="71323" bIns="35662"/>
          <a:lstStyle/>
          <a:p>
            <a:pPr defTabSz="713105" eaLnBrk="0" hangingPunct="0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12" y="3531057"/>
            <a:ext cx="1371600" cy="7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037"/>
          <p:cNvSpPr txBox="1">
            <a:spLocks noChangeArrowheads="1"/>
          </p:cNvSpPr>
          <p:nvPr/>
        </p:nvSpPr>
        <p:spPr bwMode="auto">
          <a:xfrm>
            <a:off x="2697730" y="2206734"/>
            <a:ext cx="1676703" cy="810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PARTICIPANTS</a:t>
            </a:r>
            <a:r>
              <a:rPr lang="en-AU" sz="1600" b="1" dirty="0" smtClean="0">
                <a:solidFill>
                  <a:prstClr val="black"/>
                </a:solidFill>
                <a:latin typeface="+mj-lt"/>
              </a:rPr>
              <a:t>: 170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r>
              <a:rPr lang="en-AU" sz="1600" dirty="0">
                <a:latin typeface="Calibri" panose="020F0502020204030204"/>
              </a:rPr>
              <a:t> </a:t>
            </a:r>
            <a:endParaRPr lang="en-AU" sz="1600" dirty="0">
              <a:latin typeface="Calibri" panose="020F0502020204030204"/>
            </a:endParaRPr>
          </a:p>
          <a:p>
            <a:pPr defTabSz="713105" eaLnBrk="0" hangingPunct="0">
              <a:defRPr/>
            </a:pPr>
            <a:endParaRPr lang="en-AU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Box 1038"/>
          <p:cNvSpPr txBox="1">
            <a:spLocks noChangeArrowheads="1"/>
          </p:cNvSpPr>
          <p:nvPr/>
        </p:nvSpPr>
        <p:spPr bwMode="auto">
          <a:xfrm>
            <a:off x="2665995" y="3748597"/>
            <a:ext cx="2592288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 smtClean="0">
                <a:solidFill>
                  <a:prstClr val="black"/>
                </a:solidFill>
                <a:latin typeface="+mj-lt"/>
              </a:rPr>
              <a:t>Azathioprine group- 85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endParaRPr lang="en-AU" sz="1600" dirty="0">
              <a:latin typeface="Calibri" panose="020F0502020204030204"/>
            </a:endParaRPr>
          </a:p>
        </p:txBody>
      </p:sp>
      <p:sp>
        <p:nvSpPr>
          <p:cNvPr id="25" name="Text Box 1039"/>
          <p:cNvSpPr txBox="1">
            <a:spLocks noChangeArrowheads="1"/>
          </p:cNvSpPr>
          <p:nvPr/>
        </p:nvSpPr>
        <p:spPr bwMode="auto">
          <a:xfrm>
            <a:off x="7368558" y="3695868"/>
            <a:ext cx="3040036" cy="6567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 smtClean="0">
                <a:solidFill>
                  <a:prstClr val="black"/>
                </a:solidFill>
                <a:latin typeface="+mj-lt"/>
              </a:rPr>
              <a:t>Rituximab group- 85</a:t>
            </a:r>
            <a:endParaRPr lang="en-AU" sz="1600" dirty="0">
              <a:latin typeface="+mj-lt"/>
            </a:endParaRPr>
          </a:p>
          <a:p>
            <a:pPr defTabSz="713105" eaLnBrk="0" hangingPunct="0">
              <a:defRPr/>
            </a:pPr>
            <a:endParaRPr lang="en-AU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 Box 1041"/>
          <p:cNvSpPr txBox="1">
            <a:spLocks noChangeArrowheads="1"/>
          </p:cNvSpPr>
          <p:nvPr/>
        </p:nvSpPr>
        <p:spPr bwMode="auto">
          <a:xfrm>
            <a:off x="7368639" y="4892469"/>
            <a:ext cx="2791636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DURATION : </a:t>
            </a:r>
            <a:r>
              <a:rPr lang="en-AU" sz="1600" dirty="0" smtClean="0">
                <a:solidFill>
                  <a:prstClr val="black"/>
                </a:solidFill>
                <a:latin typeface="+mj-lt"/>
              </a:rPr>
              <a:t>Nov 2016 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to </a:t>
            </a:r>
            <a:r>
              <a:rPr lang="en-AU" sz="1600" dirty="0" smtClean="0">
                <a:solidFill>
                  <a:prstClr val="black"/>
                </a:solidFill>
                <a:latin typeface="+mj-lt"/>
              </a:rPr>
              <a:t>Nov 2019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7" name="Line 1033"/>
          <p:cNvSpPr>
            <a:spLocks noChangeShapeType="1"/>
          </p:cNvSpPr>
          <p:nvPr/>
        </p:nvSpPr>
        <p:spPr bwMode="auto">
          <a:xfrm rot="10800000">
            <a:off x="6798760" y="5180516"/>
            <a:ext cx="624563" cy="1992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Line 1027"/>
          <p:cNvSpPr>
            <a:spLocks noChangeShapeType="1"/>
          </p:cNvSpPr>
          <p:nvPr/>
        </p:nvSpPr>
        <p:spPr bwMode="auto">
          <a:xfrm rot="-5400000" flipH="1" flipV="1">
            <a:off x="6922333" y="5350510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Box 1045"/>
          <p:cNvSpPr txBox="1">
            <a:spLocks noChangeArrowheads="1"/>
          </p:cNvSpPr>
          <p:nvPr/>
        </p:nvSpPr>
        <p:spPr bwMode="auto">
          <a:xfrm>
            <a:off x="6865802" y="5206835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 Box 1044"/>
          <p:cNvSpPr txBox="1">
            <a:spLocks noChangeArrowheads="1"/>
          </p:cNvSpPr>
          <p:nvPr/>
        </p:nvSpPr>
        <p:spPr bwMode="auto">
          <a:xfrm>
            <a:off x="5933975" y="4913784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6079579" y="3292269"/>
            <a:ext cx="0" cy="233759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black">
          <a:xfrm>
            <a:off x="5468312" y="5136600"/>
            <a:ext cx="1226820" cy="38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933974" y="2419716"/>
            <a:ext cx="31451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P</a:t>
            </a:r>
            <a:endParaRPr lang="en-US" sz="19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65995" y="4680360"/>
            <a:ext cx="262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OUTCOME: </a:t>
            </a:r>
            <a:r>
              <a:rPr lang="en-US" sz="1600" dirty="0">
                <a:latin typeface="+mj-lt"/>
              </a:rPr>
              <a:t>Development </a:t>
            </a:r>
            <a:r>
              <a:rPr lang="en-US" sz="1600" dirty="0" smtClean="0">
                <a:latin typeface="+mj-lt"/>
              </a:rPr>
              <a:t>of </a:t>
            </a:r>
            <a:r>
              <a:rPr lang="en-US" sz="1600" dirty="0" err="1" smtClean="0">
                <a:latin typeface="+mj-lt"/>
              </a:rPr>
              <a:t>relpase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01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RAMMbo</a:t>
            </a:r>
            <a:r>
              <a:rPr lang="en-US" dirty="0"/>
              <a:t> acronym : Assessing study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336382" y="2345741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P</a:t>
            </a:r>
            <a:endParaRPr lang="en-US" sz="2200" b="1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975623" y="3679241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E</a:t>
            </a:r>
            <a:endParaRPr lang="en-US" sz="2200" b="1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661424" y="3679241"/>
            <a:ext cx="341709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C</a:t>
            </a:r>
            <a:endParaRPr lang="en-US" sz="2200" b="1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304235" y="4949241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O</a:t>
            </a:r>
            <a:endParaRPr lang="en-US" sz="2200" b="1" dirty="0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rot="-5400000" flipH="1" flipV="1">
            <a:off x="4022463" y="5368606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4898232" y="3365712"/>
            <a:ext cx="1101329" cy="110860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5449491" y="3353805"/>
            <a:ext cx="0" cy="233759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 rot="10800000">
            <a:off x="4807744" y="2282242"/>
            <a:ext cx="1309688" cy="877094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black">
          <a:xfrm>
            <a:off x="4975622" y="5203241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rot="10800000" flipH="1">
            <a:off x="4179096" y="5221762"/>
            <a:ext cx="54173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black">
          <a:xfrm>
            <a:off x="3436145" y="2409241"/>
            <a:ext cx="500063" cy="2557316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P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E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C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O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T</a:t>
            </a:r>
            <a:endParaRPr lang="en-US" sz="1900" dirty="0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black">
          <a:xfrm>
            <a:off x="6636544" y="2348388"/>
            <a:ext cx="2971800" cy="2264929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R</a:t>
            </a:r>
            <a:r>
              <a:rPr lang="en-US" sz="1900" dirty="0"/>
              <a:t>ecruitment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A</a:t>
            </a:r>
            <a:r>
              <a:rPr lang="en-US" sz="1900" dirty="0"/>
              <a:t>llocation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M</a:t>
            </a:r>
            <a:r>
              <a:rPr lang="en-US" sz="1900" dirty="0"/>
              <a:t>aintenance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M</a:t>
            </a:r>
            <a:r>
              <a:rPr lang="en-US" sz="1900" dirty="0"/>
              <a:t>easurement of outcome 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B</a:t>
            </a:r>
            <a:r>
              <a:rPr lang="en-US" sz="1900" dirty="0"/>
              <a:t>lind or </a:t>
            </a:r>
            <a:r>
              <a:rPr lang="en-US" sz="1900" b="1" dirty="0"/>
              <a:t>O</a:t>
            </a:r>
            <a:r>
              <a:rPr lang="en-US" sz="1900" dirty="0"/>
              <a:t>bjective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 err="1"/>
              <a:t>R</a:t>
            </a:r>
            <a:r>
              <a:rPr lang="en-AU" dirty="0" err="1"/>
              <a:t>AMMbo</a:t>
            </a:r>
            <a:r>
              <a:rPr lang="en-AU" dirty="0"/>
              <a:t> :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Study setting &amp; eligibility criteria well described ? </a:t>
            </a:r>
            <a:r>
              <a:rPr lang="en-US" b="1" dirty="0"/>
              <a:t>YES </a:t>
            </a:r>
            <a:r>
              <a:rPr lang="en-US" dirty="0"/>
              <a:t>                              </a:t>
            </a:r>
            <a:endParaRPr lang="en-US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Participants  representative  of  eligible ? </a:t>
            </a:r>
            <a:r>
              <a:rPr lang="en-US" b="1" dirty="0"/>
              <a:t>YES</a:t>
            </a:r>
            <a:endParaRPr lang="en-US" b="1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Prognostic/risk profile appropriate to study question? </a:t>
            </a:r>
            <a:r>
              <a:rPr lang="en-US" b="1" dirty="0"/>
              <a:t>YES</a:t>
            </a:r>
            <a:endParaRPr lang="en-US" b="1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/>
          </a:p>
          <a:p>
            <a:pPr marL="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Randomization process described adequately? </a:t>
            </a:r>
            <a:r>
              <a:rPr lang="en-US" b="1" dirty="0"/>
              <a:t>YES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522" y="-16178"/>
            <a:ext cx="7772400" cy="1609344"/>
          </a:xfrm>
        </p:spPr>
        <p:txBody>
          <a:bodyPr/>
          <a:lstStyle/>
          <a:p>
            <a:r>
              <a:rPr lang="en-US" dirty="0" err="1"/>
              <a:t>RAMMbo</a:t>
            </a:r>
            <a:r>
              <a:rPr lang="en-US" dirty="0"/>
              <a:t>: A is for 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sp>
        <p:nvSpPr>
          <p:cNvPr id="5" name="Oval 1028"/>
          <p:cNvSpPr>
            <a:spLocks noChangeArrowheads="1"/>
          </p:cNvSpPr>
          <p:nvPr/>
        </p:nvSpPr>
        <p:spPr bwMode="auto">
          <a:xfrm>
            <a:off x="5334907" y="3717929"/>
            <a:ext cx="1278731" cy="1287198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" name="Rectangle 1029"/>
          <p:cNvSpPr>
            <a:spLocks noChangeArrowheads="1"/>
          </p:cNvSpPr>
          <p:nvPr/>
        </p:nvSpPr>
        <p:spPr bwMode="auto">
          <a:xfrm>
            <a:off x="5487903" y="5133415"/>
            <a:ext cx="972741" cy="944563"/>
          </a:xfrm>
          <a:prstGeom prst="rect">
            <a:avLst/>
          </a:prstGeom>
          <a:noFill/>
          <a:ln w="38100">
            <a:solidFill>
              <a:srgbClr val="0B46A0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Line 1030"/>
          <p:cNvSpPr>
            <a:spLocks noChangeShapeType="1"/>
          </p:cNvSpPr>
          <p:nvPr/>
        </p:nvSpPr>
        <p:spPr bwMode="auto">
          <a:xfrm>
            <a:off x="5974868" y="3728475"/>
            <a:ext cx="0" cy="2308490"/>
          </a:xfrm>
          <a:prstGeom prst="line">
            <a:avLst/>
          </a:prstGeom>
          <a:noFill/>
          <a:ln w="38100">
            <a:solidFill>
              <a:srgbClr val="0070C0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8" name="Line 1032"/>
          <p:cNvSpPr>
            <a:spLocks noChangeShapeType="1"/>
          </p:cNvSpPr>
          <p:nvPr/>
        </p:nvSpPr>
        <p:spPr bwMode="auto">
          <a:xfrm rot="10800000" flipH="1">
            <a:off x="4886636" y="5629507"/>
            <a:ext cx="541734" cy="0"/>
          </a:xfrm>
          <a:prstGeom prst="line">
            <a:avLst/>
          </a:prstGeom>
          <a:noFill/>
          <a:ln w="38100">
            <a:solidFill>
              <a:srgbClr val="0B46A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4432197" y="3921799"/>
            <a:ext cx="3247053" cy="364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900" dirty="0" smtClean="0"/>
              <a:t>E-85                                C- 85</a:t>
            </a:r>
            <a:endParaRPr lang="en-AU" sz="1900" dirty="0"/>
          </a:p>
        </p:txBody>
      </p:sp>
      <p:sp>
        <p:nvSpPr>
          <p:cNvPr id="10" name="Text Box 1034"/>
          <p:cNvSpPr txBox="1">
            <a:spLocks noChangeArrowheads="1"/>
          </p:cNvSpPr>
          <p:nvPr/>
        </p:nvSpPr>
        <p:spPr bwMode="auto">
          <a:xfrm>
            <a:off x="5786750" y="5363602"/>
            <a:ext cx="355635" cy="45674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1" name="AutoShape 1037"/>
          <p:cNvSpPr>
            <a:spLocks noChangeArrowheads="1"/>
          </p:cNvSpPr>
          <p:nvPr/>
        </p:nvSpPr>
        <p:spPr bwMode="auto">
          <a:xfrm rot="10800000">
            <a:off x="5011991" y="2067448"/>
            <a:ext cx="1949566" cy="1182701"/>
          </a:xfrm>
          <a:prstGeom prst="triangle">
            <a:avLst>
              <a:gd name="adj" fmla="val 52137"/>
            </a:avLst>
          </a:prstGeom>
          <a:noFill/>
          <a:ln w="38100">
            <a:solidFill>
              <a:srgbClr val="0070C0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12" name="Text Box 1038"/>
          <p:cNvSpPr txBox="1">
            <a:spLocks noChangeArrowheads="1"/>
          </p:cNvSpPr>
          <p:nvPr/>
        </p:nvSpPr>
        <p:spPr bwMode="auto">
          <a:xfrm>
            <a:off x="5674195" y="2266222"/>
            <a:ext cx="745632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500" dirty="0" smtClean="0"/>
              <a:t>170  </a:t>
            </a:r>
            <a:endParaRPr lang="en-AU" sz="2500" dirty="0"/>
          </a:p>
        </p:txBody>
      </p:sp>
      <p:sp>
        <p:nvSpPr>
          <p:cNvPr id="13" name="Line 1040"/>
          <p:cNvSpPr>
            <a:spLocks noChangeShapeType="1"/>
          </p:cNvSpPr>
          <p:nvPr/>
        </p:nvSpPr>
        <p:spPr bwMode="auto">
          <a:xfrm flipH="1">
            <a:off x="5502745" y="2881668"/>
            <a:ext cx="171450" cy="6985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4" name="Line 1041"/>
          <p:cNvSpPr>
            <a:spLocks noChangeShapeType="1"/>
          </p:cNvSpPr>
          <p:nvPr/>
        </p:nvSpPr>
        <p:spPr bwMode="auto">
          <a:xfrm>
            <a:off x="6268172" y="2881606"/>
            <a:ext cx="171450" cy="6985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5" name="Text Box 1057"/>
          <p:cNvSpPr txBox="1">
            <a:spLocks noChangeArrowheads="1"/>
          </p:cNvSpPr>
          <p:nvPr/>
        </p:nvSpPr>
        <p:spPr bwMode="auto">
          <a:xfrm>
            <a:off x="7928097" y="3847541"/>
            <a:ext cx="2223070" cy="626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b="1" dirty="0" smtClean="0"/>
              <a:t>1:1  </a:t>
            </a:r>
            <a:r>
              <a:rPr lang="en-AU" b="1" dirty="0"/>
              <a:t>ratio for baseline randomization</a:t>
            </a:r>
            <a:endParaRPr lang="en-AU" b="1" dirty="0"/>
          </a:p>
        </p:txBody>
      </p:sp>
      <p:sp>
        <p:nvSpPr>
          <p:cNvPr id="16" name="Line 1031"/>
          <p:cNvSpPr>
            <a:spLocks noChangeShapeType="1"/>
          </p:cNvSpPr>
          <p:nvPr/>
        </p:nvSpPr>
        <p:spPr bwMode="black">
          <a:xfrm>
            <a:off x="5512905" y="5617569"/>
            <a:ext cx="947738" cy="0"/>
          </a:xfrm>
          <a:prstGeom prst="line">
            <a:avLst/>
          </a:prstGeom>
          <a:noFill/>
          <a:ln w="38100">
            <a:solidFill>
              <a:srgbClr val="0B46A0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17" name="Line 1027"/>
          <p:cNvSpPr>
            <a:spLocks noChangeShapeType="1"/>
          </p:cNvSpPr>
          <p:nvPr/>
        </p:nvSpPr>
        <p:spPr bwMode="auto">
          <a:xfrm rot="-5400000" flipH="1" flipV="1">
            <a:off x="3932800" y="5776353"/>
            <a:ext cx="584729" cy="0"/>
          </a:xfrm>
          <a:prstGeom prst="line">
            <a:avLst/>
          </a:prstGeom>
          <a:noFill/>
          <a:ln w="38100">
            <a:solidFill>
              <a:srgbClr val="0B46A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8" name="Line 1032"/>
          <p:cNvSpPr>
            <a:spLocks noChangeShapeType="1"/>
          </p:cNvSpPr>
          <p:nvPr/>
        </p:nvSpPr>
        <p:spPr bwMode="auto">
          <a:xfrm rot="10800000" flipH="1">
            <a:off x="4097696" y="5629507"/>
            <a:ext cx="541734" cy="0"/>
          </a:xfrm>
          <a:prstGeom prst="line">
            <a:avLst/>
          </a:prstGeom>
          <a:noFill/>
          <a:ln w="38100">
            <a:solidFill>
              <a:srgbClr val="0B46A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9" name="Text Box 1035"/>
          <p:cNvSpPr txBox="1">
            <a:spLocks noChangeArrowheads="1"/>
          </p:cNvSpPr>
          <p:nvPr/>
        </p:nvSpPr>
        <p:spPr bwMode="auto">
          <a:xfrm>
            <a:off x="4313270" y="5722113"/>
            <a:ext cx="299531" cy="456741"/>
          </a:xfrm>
          <a:prstGeom prst="rect">
            <a:avLst/>
          </a:prstGeom>
          <a:noFill/>
          <a:ln w="9525">
            <a:solidFill>
              <a:srgbClr val="0B46A0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rgbClr val="0B46A0"/>
                </a:solidFill>
              </a:rPr>
              <a:t>T</a:t>
            </a:r>
            <a:endParaRPr lang="en-AU" sz="25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RA</a:t>
            </a:r>
            <a:r>
              <a:rPr lang="en-AU" sz="4400" dirty="0" err="1"/>
              <a:t>M</a:t>
            </a:r>
            <a:r>
              <a:rPr lang="en-AU" dirty="0" err="1" smtClean="0"/>
              <a:t>Mbo</a:t>
            </a:r>
            <a:r>
              <a:rPr lang="en-AU" dirty="0" smtClean="0"/>
              <a:t>: Maintenance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sp>
        <p:nvSpPr>
          <p:cNvPr id="5" name="Title 1"/>
          <p:cNvSpPr txBox="1"/>
          <p:nvPr/>
        </p:nvSpPr>
        <p:spPr bwMode="auto">
          <a:xfrm>
            <a:off x="1434861" y="1561193"/>
            <a:ext cx="9144000" cy="238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marL="457200" indent="-31115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IN" sz="2400" b="1" kern="0">
                <a:solidFill>
                  <a:srgbClr val="E9EDE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eorgia" panose="02040502050405020303"/>
              </a:rPr>
            </a:b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89;p13"/>
          <p:cNvSpPr txBox="1"/>
          <p:nvPr/>
        </p:nvSpPr>
        <p:spPr bwMode="auto">
          <a:xfrm>
            <a:off x="1434861" y="4040868"/>
            <a:ext cx="9144000" cy="1046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spcFirstLastPara="1" vert="horz" wrap="square" lIns="91425" tIns="91425" rIns="91425" bIns="91425" numCol="1" anchor="t" anchorCtr="0" compatLnSpc="1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>
              <a:ea typeface="Georgia" panose="02040502050405020303"/>
              <a:sym typeface="Georgia" panose="02040502050405020303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ea typeface="Georgia" panose="02040502050405020303"/>
                <a:sym typeface="Georgia" panose="02040502050405020303"/>
              </a:rPr>
              <a:t>			</a:t>
            </a:r>
            <a:endParaRPr lang="en-GB" dirty="0">
              <a:ea typeface="Georgia" panose="02040502050405020303"/>
              <a:sym typeface="Georgia" panose="02040502050405020303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rot="-5400000" flipH="1" flipV="1">
            <a:off x="729474" y="4033743"/>
            <a:ext cx="31022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521100" y="2482623"/>
            <a:ext cx="1382316" cy="1905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46130" y="4649562"/>
            <a:ext cx="972740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233094" y="2482623"/>
            <a:ext cx="0" cy="307049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black">
          <a:xfrm>
            <a:off x="2759225" y="5121842"/>
            <a:ext cx="947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rot="10800000" flipH="1">
            <a:off x="2144865" y="5145655"/>
            <a:ext cx="541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044976" y="4879750"/>
            <a:ext cx="394107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AU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313045" y="1784124"/>
            <a:ext cx="6113417" cy="1303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Did most participants remain in allocated groups  ? 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261726" y="3421632"/>
            <a:ext cx="6569684" cy="28420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Participants &amp;/or investigators blind to exposure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(and comparison exposure)? </a:t>
            </a:r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Compliance high &amp; similar in both group?                             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Completeness of follow-up high &amp; similar in both group?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RA</a:t>
            </a:r>
            <a:r>
              <a:rPr lang="en-AU" sz="4400" dirty="0" err="1"/>
              <a:t>M</a:t>
            </a:r>
            <a:r>
              <a:rPr lang="en-AU" dirty="0" err="1" smtClean="0"/>
              <a:t>Mbo</a:t>
            </a:r>
            <a:r>
              <a:rPr lang="en-AU" dirty="0" smtClean="0"/>
              <a:t>: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rot="-5400000" flipH="1" flipV="1">
            <a:off x="2566460" y="4437915"/>
            <a:ext cx="10702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180286" y="1934295"/>
            <a:ext cx="0" cy="33655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rot="10800000" flipH="1">
            <a:off x="2770588" y="4597327"/>
            <a:ext cx="541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92118" y="2378796"/>
            <a:ext cx="1181182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EG    CG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spect="1" noChangeArrowheads="1"/>
          </p:cNvSpPr>
          <p:nvPr/>
        </p:nvSpPr>
        <p:spPr bwMode="auto">
          <a:xfrm>
            <a:off x="3534970" y="4101235"/>
            <a:ext cx="1289447" cy="125147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7"/>
          <p:cNvSpPr>
            <a:spLocks noChangeAspect="1" noChangeShapeType="1"/>
          </p:cNvSpPr>
          <p:nvPr/>
        </p:nvSpPr>
        <p:spPr bwMode="black">
          <a:xfrm>
            <a:off x="3551637" y="4726975"/>
            <a:ext cx="1256110" cy="132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spect="1" noChangeArrowheads="1"/>
          </p:cNvSpPr>
          <p:nvPr/>
        </p:nvSpPr>
        <p:spPr bwMode="auto">
          <a:xfrm>
            <a:off x="4022574" y="4537075"/>
            <a:ext cx="34281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170886" y="3013796"/>
            <a:ext cx="4798967" cy="1918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Outcome measurements were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Authors reviewed all results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3502823" y="1934295"/>
            <a:ext cx="1382315" cy="139170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246" y="97228"/>
            <a:ext cx="8229600" cy="1143000"/>
          </a:xfrm>
        </p:spPr>
        <p:txBody>
          <a:bodyPr/>
          <a:lstStyle/>
          <a:p>
            <a:r>
              <a:rPr lang="en-US" dirty="0" smtClean="0"/>
              <a:t>RAMMBO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352780" y="3296902"/>
            <a:ext cx="1101329" cy="110860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904039" y="3372309"/>
            <a:ext cx="0" cy="246459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10800000">
            <a:off x="4262292" y="1772902"/>
            <a:ext cx="1309688" cy="87709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black">
          <a:xfrm>
            <a:off x="4430170" y="5405630"/>
            <a:ext cx="947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10800000" flipH="1">
            <a:off x="3347894" y="5283922"/>
            <a:ext cx="541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71880" y="1860216"/>
            <a:ext cx="31556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453984" y="3594560"/>
            <a:ext cx="783638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C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715922" y="5163539"/>
            <a:ext cx="34281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571730" y="5376528"/>
            <a:ext cx="301133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613945" y="2649996"/>
            <a:ext cx="2400300" cy="6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llocation : Adequate 	</a:t>
            </a:r>
            <a:endParaRPr lang="en-AU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633893" y="3614402"/>
            <a:ext cx="3451035" cy="99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aintenance: High Retention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586394" y="4819751"/>
            <a:ext cx="4416179" cy="6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easurement : Right Statistical tools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(of outcomes)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1042" y="1234091"/>
            <a:ext cx="2628900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ecruitment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Bias: No  bias 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417669" y="4933349"/>
            <a:ext cx="972741" cy="944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v/s 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pic>
        <p:nvPicPr>
          <p:cNvPr id="1030" name="Picture 6" descr="1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6" b="7313"/>
          <a:stretch>
            <a:fillRect/>
          </a:stretch>
        </p:blipFill>
        <p:spPr bwMode="auto">
          <a:xfrm>
            <a:off x="546774" y="1810139"/>
            <a:ext cx="10537859" cy="427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Rituximab is more effective than azathioprine in preventing relapse in AAV</a:t>
            </a:r>
            <a:endParaRPr lang="en-US" dirty="0" smtClean="0"/>
          </a:p>
          <a:p>
            <a:pPr lvl="1"/>
            <a:r>
              <a:rPr lang="en-US" dirty="0" smtClean="0"/>
              <a:t>Lower </a:t>
            </a:r>
            <a:r>
              <a:rPr lang="en-US" dirty="0"/>
              <a:t>g</a:t>
            </a:r>
            <a:r>
              <a:rPr lang="en-US" dirty="0" smtClean="0"/>
              <a:t>lucocorticoid dosage to be </a:t>
            </a:r>
            <a:r>
              <a:rPr lang="en-US" dirty="0" err="1" smtClean="0"/>
              <a:t>ecncouraged</a:t>
            </a:r>
            <a:r>
              <a:rPr lang="en-US" dirty="0" smtClean="0"/>
              <a:t> as there is no change in rate of relapse</a:t>
            </a:r>
            <a:endParaRPr lang="en-US" dirty="0" smtClean="0"/>
          </a:p>
          <a:p>
            <a:pPr lvl="1"/>
            <a:r>
              <a:rPr lang="en-US" dirty="0" smtClean="0"/>
              <a:t>Search for newer agents against AAV as current standard of treatment is associated with higher relapse rates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assess whether fixed interval dose of Rituximab was superior to  azathioprine for the maintenance of remission following induction of remission with Rituximab and glucocorticoids in patients with relapsing AAV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2" t="15802" r="5690" b="55204"/>
          <a:stretch>
            <a:fillRect/>
          </a:stretch>
        </p:blipFill>
        <p:spPr>
          <a:xfrm>
            <a:off x="2295330" y="2034073"/>
            <a:ext cx="6202693" cy="35083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44332" r="9676" b="25283"/>
          <a:stretch>
            <a:fillRect/>
          </a:stretch>
        </p:blipFill>
        <p:spPr>
          <a:xfrm>
            <a:off x="2827175" y="2164701"/>
            <a:ext cx="6176866" cy="366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840" y="168109"/>
            <a:ext cx="7772400" cy="1609344"/>
          </a:xfrm>
        </p:spPr>
        <p:txBody>
          <a:bodyPr/>
          <a:lstStyle/>
          <a:p>
            <a:r>
              <a:rPr lang="en-US" dirty="0" smtClean="0"/>
              <a:t>Patient eligibility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Patient age &gt;15 years</a:t>
            </a:r>
            <a:endParaRPr lang="en-US" dirty="0" smtClean="0"/>
          </a:p>
          <a:p>
            <a:pPr lvl="1"/>
            <a:r>
              <a:rPr lang="en-US" dirty="0" smtClean="0"/>
              <a:t>Diagnosis of GPA/ MPA according to Chapel Hill Consensus conference 2012 definitions</a:t>
            </a:r>
            <a:endParaRPr lang="en-US" dirty="0" smtClean="0"/>
          </a:p>
          <a:p>
            <a:pPr lvl="1"/>
            <a:r>
              <a:rPr lang="en-US" dirty="0" smtClean="0"/>
              <a:t>Current or prior positive test for PR3 or MPO- ANCA</a:t>
            </a:r>
            <a:endParaRPr lang="en-US" dirty="0" smtClean="0"/>
          </a:p>
          <a:p>
            <a:pPr lvl="1"/>
            <a:r>
              <a:rPr lang="en-US" dirty="0" smtClean="0"/>
              <a:t>Achieved relapse defined by 01 major or 03 minor items of disease activity on the BVAS/ WG after inducing remission with a combination of Glucocorticoids and Rituximab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Receipt of B cell depleting agents within 06 months</a:t>
            </a:r>
            <a:endParaRPr lang="en-US" dirty="0" smtClean="0"/>
          </a:p>
          <a:p>
            <a:pPr lvl="1"/>
            <a:r>
              <a:rPr lang="en-US" dirty="0" smtClean="0"/>
              <a:t>Receiving IVIG, anti TNF therapy or plasma exchange within 03 months</a:t>
            </a:r>
            <a:endParaRPr lang="en-US" dirty="0" smtClean="0"/>
          </a:p>
          <a:p>
            <a:pPr lvl="1"/>
            <a:r>
              <a:rPr lang="en-US" dirty="0" smtClean="0"/>
              <a:t>Patients with other auto-immune multi-system disorder</a:t>
            </a:r>
            <a:endParaRPr lang="en-US" dirty="0" smtClean="0"/>
          </a:p>
          <a:p>
            <a:pPr lvl="1"/>
            <a:r>
              <a:rPr lang="en-US" dirty="0" smtClean="0"/>
              <a:t>Malignancy within 05 years prior to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Open label </a:t>
            </a:r>
            <a:r>
              <a:rPr lang="en-US" dirty="0" err="1" smtClean="0"/>
              <a:t>unblinded</a:t>
            </a:r>
            <a:r>
              <a:rPr lang="en-US" dirty="0" smtClean="0"/>
              <a:t> study</a:t>
            </a:r>
            <a:endParaRPr lang="en-US" dirty="0" smtClean="0"/>
          </a:p>
          <a:p>
            <a:pPr lvl="1"/>
            <a:r>
              <a:rPr lang="en-US" dirty="0" smtClean="0"/>
              <a:t>1:1 randomization</a:t>
            </a:r>
            <a:endParaRPr lang="en-US" dirty="0" smtClean="0"/>
          </a:p>
          <a:p>
            <a:pPr lvl="1"/>
            <a:r>
              <a:rPr lang="en-US" dirty="0" smtClean="0"/>
              <a:t>Stratified based upon</a:t>
            </a:r>
            <a:endParaRPr lang="en-US" dirty="0" smtClean="0"/>
          </a:p>
          <a:p>
            <a:pPr lvl="2"/>
            <a:r>
              <a:rPr lang="en-US" dirty="0" smtClean="0"/>
              <a:t>ANCA type</a:t>
            </a:r>
            <a:endParaRPr lang="en-US" dirty="0" smtClean="0"/>
          </a:p>
          <a:p>
            <a:pPr lvl="2"/>
            <a:r>
              <a:rPr lang="en-US" dirty="0" smtClean="0"/>
              <a:t>Relapse type- severe and non severe</a:t>
            </a:r>
            <a:endParaRPr lang="en-US" dirty="0" smtClean="0"/>
          </a:p>
          <a:p>
            <a:pPr lvl="2"/>
            <a:r>
              <a:rPr lang="en-US" dirty="0" smtClean="0"/>
              <a:t>Intensity of oral glucocorticoid regimen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pic>
        <p:nvPicPr>
          <p:cNvPr id="3074" name="Picture 2" descr="0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1581" r="50829" b="8160"/>
          <a:stretch>
            <a:fillRect/>
          </a:stretch>
        </p:blipFill>
        <p:spPr bwMode="auto">
          <a:xfrm>
            <a:off x="3498980" y="1810139"/>
            <a:ext cx="5094514" cy="44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4679</Words>
  <Application>WPS Presentation</Application>
  <PresentationFormat>Widescreen</PresentationFormat>
  <Paragraphs>273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</vt:lpstr>
      <vt:lpstr>SimSun</vt:lpstr>
      <vt:lpstr>Wingdings</vt:lpstr>
      <vt:lpstr>Calibri</vt:lpstr>
      <vt:lpstr>MS PGothic</vt:lpstr>
      <vt:lpstr>Calibri Light</vt:lpstr>
      <vt:lpstr>Microsoft YaHei</vt:lpstr>
      <vt:lpstr>Arial Unicode MS</vt:lpstr>
      <vt:lpstr>Calibri</vt:lpstr>
      <vt:lpstr>Georgia</vt:lpstr>
      <vt:lpstr>Arial</vt:lpstr>
      <vt:lpstr>Retrospect</vt:lpstr>
      <vt:lpstr>JOURNAL CLUB Rituximab versus azathioprine for maintenance of remission for patients with ANCA- Associated vasculitis and relapsing disease: an international RCT- RITAZAREM Trial </vt:lpstr>
      <vt:lpstr>How this study might affect research, practice or policy?</vt:lpstr>
      <vt:lpstr>Aim</vt:lpstr>
      <vt:lpstr>Methods</vt:lpstr>
      <vt:lpstr>Methods</vt:lpstr>
      <vt:lpstr>Patient eligibility criteria</vt:lpstr>
      <vt:lpstr>Exclusion criteria</vt:lpstr>
      <vt:lpstr>Study design</vt:lpstr>
      <vt:lpstr>Study design</vt:lpstr>
      <vt:lpstr>Baseline characteristics</vt:lpstr>
      <vt:lpstr>Maintenance phase and interventions</vt:lpstr>
      <vt:lpstr>Maintenance phase</vt:lpstr>
      <vt:lpstr>Outcome measures</vt:lpstr>
      <vt:lpstr>   Funding </vt:lpstr>
      <vt:lpstr>Result </vt:lpstr>
      <vt:lpstr>Statistical Analysis</vt:lpstr>
      <vt:lpstr>CRITICAL APPRAISAL</vt:lpstr>
      <vt:lpstr>REFERENCE QUESTION</vt:lpstr>
      <vt:lpstr>VALIDITY</vt:lpstr>
      <vt:lpstr>GATE Framework Assessment : PECOT</vt:lpstr>
      <vt:lpstr>The RAMMbo acronym : Assessing study bias</vt:lpstr>
      <vt:lpstr>RAMMbo : Recruitment</vt:lpstr>
      <vt:lpstr>RAMMbo: A is for Allocation</vt:lpstr>
      <vt:lpstr>RAMMbo: Maintenance</vt:lpstr>
      <vt:lpstr>RAMMbo: Measurement</vt:lpstr>
      <vt:lpstr>RAMMBO</vt:lpstr>
      <vt:lpstr>STRENGTHS v/s Limitations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Saturday Clinical Meeting</dc:title>
  <dc:creator>skn</dc:creator>
  <cp:lastModifiedBy>Dr. Prince Manchanda</cp:lastModifiedBy>
  <cp:revision>1079</cp:revision>
  <dcterms:created xsi:type="dcterms:W3CDTF">2019-07-05T14:08:00Z</dcterms:created>
  <dcterms:modified xsi:type="dcterms:W3CDTF">2023-08-21T10:36:53Z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0F582C7E23BE480388035BEBCB2EDC07</vt:lpwstr>
  </property>
  <property fmtid="{D5CDD505-2E9C-101B-9397-08002B2CF9AE}" pid="3" name="KSOProductBuildVer">
    <vt:lpwstr>1033-11.2.0.11537</vt:lpwstr>
  </property>
</Properties>
</file>