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425" r:id="rId5"/>
    <p:sldId id="374" r:id="rId6"/>
    <p:sldId id="375" r:id="rId7"/>
    <p:sldId id="431" r:id="rId8"/>
    <p:sldId id="432" r:id="rId9"/>
    <p:sldId id="377" r:id="rId10"/>
    <p:sldId id="376" r:id="rId11"/>
    <p:sldId id="433" r:id="rId12"/>
    <p:sldId id="434" r:id="rId13"/>
    <p:sldId id="378" r:id="rId14"/>
    <p:sldId id="379" r:id="rId15"/>
    <p:sldId id="435" r:id="rId16"/>
    <p:sldId id="380" r:id="rId17"/>
    <p:sldId id="436" r:id="rId18"/>
    <p:sldId id="381" r:id="rId19"/>
    <p:sldId id="382" r:id="rId20"/>
    <p:sldId id="383" r:id="rId21"/>
    <p:sldId id="384" r:id="rId22"/>
    <p:sldId id="385" r:id="rId23"/>
    <p:sldId id="288" r:id="rId24"/>
    <p:sldId id="289" r:id="rId25"/>
    <p:sldId id="290" r:id="rId26"/>
    <p:sldId id="291" r:id="rId27"/>
    <p:sldId id="293" r:id="rId28"/>
    <p:sldId id="294" r:id="rId29"/>
    <p:sldId id="295" r:id="rId30"/>
    <p:sldId id="296" r:id="rId31"/>
    <p:sldId id="389" r:id="rId32"/>
    <p:sldId id="388" r:id="rId33"/>
    <p:sldId id="387" r:id="rId34"/>
  </p:sldIdLst>
  <p:sldSz cx="9144000" cy="5143500" type="screen16x9"/>
  <p:notesSz cx="6858000" cy="9144000"/>
  <p:embeddedFontLst>
    <p:embeddedFont>
      <p:font typeface="Raleway"/>
      <p:regular r:id="rId38"/>
    </p:embeddedFont>
    <p:embeddedFont>
      <p:font typeface="Lato" panose="020F0502020204030203"/>
      <p:regular r:id="rId39"/>
      <p:bold r:id="rId40"/>
      <p:italic r:id="rId41"/>
      <p:boldItalic r:id="rId42"/>
    </p:embeddedFont>
    <p:embeddedFont>
      <p:font typeface="Georgia" panose="02040502050405020303"/>
      <p:regular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" panose="020F0502020204030204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50"/>
  </p:normalViewPr>
  <p:slideViewPr>
    <p:cSldViewPr snapToGrid="0">
      <p:cViewPr>
        <p:scale>
          <a:sx n="115" d="100"/>
          <a:sy n="115" d="100"/>
        </p:scale>
        <p:origin x="1560" y="9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font" Target="fonts/font18.fntdata"/><Relationship Id="rId54" Type="http://schemas.openxmlformats.org/officeDocument/2006/relationships/font" Target="fonts/font17.fntdata"/><Relationship Id="rId53" Type="http://schemas.openxmlformats.org/officeDocument/2006/relationships/font" Target="fonts/font16.fntdata"/><Relationship Id="rId52" Type="http://schemas.openxmlformats.org/officeDocument/2006/relationships/font" Target="fonts/font15.fntdata"/><Relationship Id="rId51" Type="http://schemas.openxmlformats.org/officeDocument/2006/relationships/font" Target="fonts/font14.fntdata"/><Relationship Id="rId50" Type="http://schemas.openxmlformats.org/officeDocument/2006/relationships/font" Target="fonts/font13.fntdata"/><Relationship Id="rId5" Type="http://schemas.openxmlformats.org/officeDocument/2006/relationships/slide" Target="slides/slide2.xml"/><Relationship Id="rId49" Type="http://schemas.openxmlformats.org/officeDocument/2006/relationships/font" Target="fonts/font12.fntdata"/><Relationship Id="rId48" Type="http://schemas.openxmlformats.org/officeDocument/2006/relationships/font" Target="fonts/font11.fntdata"/><Relationship Id="rId47" Type="http://schemas.openxmlformats.org/officeDocument/2006/relationships/font" Target="fonts/font10.fntdata"/><Relationship Id="rId46" Type="http://schemas.openxmlformats.org/officeDocument/2006/relationships/font" Target="fonts/font9.fntdata"/><Relationship Id="rId45" Type="http://schemas.openxmlformats.org/officeDocument/2006/relationships/font" Target="fonts/font8.fntdata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JOURNAL CLUB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PRESENTER: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MAJ SHIVANK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RESIDENT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INTERNAL MEDICINE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AFMC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324203" y="2949595"/>
            <a:ext cx="3819797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MODERATOR: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WG CDR ROHIT VASHISHT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ASSOS PROF &amp; ID SPL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INTERNAL MEDICINE 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AFMC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>
            <a:off x="0" y="-1049572"/>
            <a:ext cx="9144000" cy="6193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TRIAL DESIGN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85" y="1066427"/>
            <a:ext cx="8294032" cy="334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Initial trial design: Intended sample of 560 patients</a:t>
            </a:r>
            <a:endParaRPr lang="en-US" sz="24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Two </a:t>
            </a:r>
            <a:r>
              <a:rPr lang="en-US" sz="2400" i="1" dirty="0">
                <a:latin typeface="Georgia" panose="02040502050405020303" pitchFamily="18" charset="0"/>
              </a:rPr>
              <a:t>prespecified interim analysis </a:t>
            </a:r>
            <a:r>
              <a:rPr lang="en-US" sz="2400" dirty="0">
                <a:latin typeface="Georgia" panose="02040502050405020303" pitchFamily="18" charset="0"/>
              </a:rPr>
              <a:t>at 200 and 380</a:t>
            </a:r>
            <a:endParaRPr lang="en-US" sz="24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However, </a:t>
            </a:r>
            <a:r>
              <a:rPr lang="en-US" sz="2400" i="1" dirty="0">
                <a:latin typeface="Georgia" panose="02040502050405020303" pitchFamily="18" charset="0"/>
              </a:rPr>
              <a:t>prespecified efficacy boundary </a:t>
            </a:r>
            <a:r>
              <a:rPr lang="en-US" sz="2400" dirty="0">
                <a:latin typeface="Georgia" panose="02040502050405020303" pitchFamily="18" charset="0"/>
              </a:rPr>
              <a:t>crossed in favor of endovascular thrombectomy</a:t>
            </a:r>
            <a:endParaRPr lang="en-US" sz="24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Enrollment stopped prematurely</a:t>
            </a:r>
            <a:endParaRPr lang="en-US" sz="24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TRIAL CONDUCT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85" y="904381"/>
            <a:ext cx="8294032" cy="334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Clinical assessment: Baseline, 24 </a:t>
            </a:r>
            <a:r>
              <a:rPr lang="en-US" sz="2400" dirty="0" err="1">
                <a:latin typeface="Georgia" panose="02040502050405020303" pitchFamily="18" charset="0"/>
              </a:rPr>
              <a:t>hrs</a:t>
            </a:r>
            <a:r>
              <a:rPr lang="en-US" sz="2400" dirty="0">
                <a:latin typeface="Georgia" panose="02040502050405020303" pitchFamily="18" charset="0"/>
              </a:rPr>
              <a:t>, 5-7 days, 30 days and 90 days </a:t>
            </a:r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 by trained certified assessors</a:t>
            </a:r>
            <a:endParaRPr lang="en-US" sz="2400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Georgia" panose="02040502050405020303" pitchFamily="18" charset="0"/>
                <a:sym typeface="Wingdings" panose="05000000000000000000" pitchFamily="2" charset="2"/>
              </a:rPr>
              <a:t>mRS</a:t>
            </a:r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: in-person visits or telephonic interviews</a:t>
            </a:r>
            <a:endParaRPr lang="en-US" sz="2400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Automated processing of imaging with RAPID software reviewed by Central Imaging Core laboratory</a:t>
            </a:r>
            <a:endParaRPr lang="en-US" sz="24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STATISTICAL ANALYSIS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7" name="Picture 6" descr="Diagram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40101"/>
            <a:ext cx="9144000" cy="44033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STATISTICAL ANALYSIS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Diagram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9205"/>
            <a:ext cx="9144000" cy="44142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PATIENT CHARACTERSTICS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Content Placeholder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4801"/>
            <a:ext cx="9144000" cy="44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PATIENT CHARACTERSTICS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35980"/>
            <a:ext cx="9144000" cy="440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OUTCOME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Content Placeholder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9348"/>
            <a:ext cx="9144000" cy="4504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OUTCOME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A picture containing graphical user interface&#10;&#10;Description automatically generated"/>
          <p:cNvPicPr>
            <a:picLocks noChangeAspect="1"/>
          </p:cNvPicPr>
          <p:nvPr/>
        </p:nvPicPr>
        <p:blipFill rotWithShape="1">
          <a:blip r:embed="rId1"/>
          <a:srcRect b="25008"/>
          <a:stretch>
            <a:fillRect/>
          </a:stretch>
        </p:blipFill>
        <p:spPr>
          <a:xfrm>
            <a:off x="0" y="729204"/>
            <a:ext cx="9144000" cy="44142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SAFETY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Content Placeholder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1510"/>
            <a:ext cx="9144000" cy="4511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SUBGROUP ANALYSIS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Content Placeholder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3233"/>
            <a:ext cx="9144000" cy="446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SUBGROUP ANALYSIS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Content Placeholder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00" y="734989"/>
            <a:ext cx="9121000" cy="440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CRITICAL APPRAISAL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3850" y="1112442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TITLE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it interesting?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ABSTRACT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Will the conclusions (if valid), likely to be useful to you, in your area of clinical practice or research?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Whether the settings in the material methods are similar to our own settings?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NO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335915" indent="-335915" defTabSz="895985">
              <a:spcBef>
                <a:spcPts val="500"/>
              </a:spcBef>
              <a:buNone/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 QUESTION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3850" y="1145895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there a clear cut / specific research question?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Was it feasible for the authors to study this question given  there technical expertise and available facilities?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Does the research question has some element of novelty?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NO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	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VALIDITY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Have the authors made a mention of  Actual / Study Population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the method of sampling been described?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Whether a mention of all the potential confounding  factors been made?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	 	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Any selection or information bias could have occurred?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					           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GATE Framework Assessment : PECOT</a:t>
            </a:r>
            <a:endParaRPr sz="30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75" y="1177314"/>
            <a:ext cx="1661600" cy="9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2288646"/>
            <a:ext cx="134970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1029"/>
          <p:cNvSpPr>
            <a:spLocks noChangeArrowheads="1"/>
          </p:cNvSpPr>
          <p:nvPr/>
        </p:nvSpPr>
        <p:spPr bwMode="auto">
          <a:xfrm>
            <a:off x="3886200" y="3615425"/>
            <a:ext cx="1296988" cy="94456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71323" tIns="35662" rIns="71323" bIns="35662"/>
          <a:lstStyle/>
          <a:p>
            <a:pPr defTabSz="713105" eaLnBrk="0" hangingPunct="0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01637"/>
            <a:ext cx="1371600" cy="7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1037"/>
          <p:cNvSpPr txBox="1">
            <a:spLocks noChangeArrowheads="1"/>
          </p:cNvSpPr>
          <p:nvPr/>
        </p:nvSpPr>
        <p:spPr bwMode="auto">
          <a:xfrm>
            <a:off x="1115617" y="1177314"/>
            <a:ext cx="2123748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PARTICIPANTS: 352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  <a:p>
            <a:pPr defTabSz="713105" eaLnBrk="0" hangingPunct="0">
              <a:defRPr/>
            </a:pPr>
            <a:endParaRPr lang="en-A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1038"/>
          <p:cNvSpPr txBox="1">
            <a:spLocks noChangeArrowheads="1"/>
          </p:cNvSpPr>
          <p:nvPr/>
        </p:nvSpPr>
        <p:spPr bwMode="auto">
          <a:xfrm>
            <a:off x="1083883" y="2719176"/>
            <a:ext cx="2592288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Endovascular Thrombectomy:178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</p:txBody>
      </p:sp>
      <p:sp>
        <p:nvSpPr>
          <p:cNvPr id="46" name="Text Box 1039"/>
          <p:cNvSpPr txBox="1">
            <a:spLocks noChangeArrowheads="1"/>
          </p:cNvSpPr>
          <p:nvPr/>
        </p:nvSpPr>
        <p:spPr bwMode="auto">
          <a:xfrm>
            <a:off x="5786446" y="2666448"/>
            <a:ext cx="3040036" cy="656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Medical Care:174</a:t>
            </a:r>
            <a:endParaRPr lang="en-AU" sz="1600" dirty="0">
              <a:latin typeface="+mj-lt"/>
            </a:endParaRPr>
          </a:p>
          <a:p>
            <a:pPr defTabSz="713105" eaLnBrk="0" hangingPunct="0">
              <a:defRPr/>
            </a:pPr>
            <a:endParaRPr lang="en-AU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Box 1041"/>
          <p:cNvSpPr txBox="1">
            <a:spLocks noChangeArrowheads="1"/>
          </p:cNvSpPr>
          <p:nvPr/>
        </p:nvSpPr>
        <p:spPr bwMode="auto">
          <a:xfrm>
            <a:off x="5731304" y="3771668"/>
            <a:ext cx="2791636" cy="31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DURATION : 3 years</a:t>
            </a:r>
            <a:endParaRPr lang="en-AU" sz="16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8" name="Line 1033"/>
          <p:cNvSpPr>
            <a:spLocks noChangeShapeType="1"/>
          </p:cNvSpPr>
          <p:nvPr/>
        </p:nvSpPr>
        <p:spPr bwMode="auto">
          <a:xfrm rot="10800000">
            <a:off x="5216646" y="4151094"/>
            <a:ext cx="641373" cy="9551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Line 1027"/>
          <p:cNvSpPr>
            <a:spLocks noChangeShapeType="1"/>
          </p:cNvSpPr>
          <p:nvPr/>
        </p:nvSpPr>
        <p:spPr bwMode="auto">
          <a:xfrm rot="-5400000" flipH="1" flipV="1">
            <a:off x="5340220" y="4321090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 Box 1045"/>
          <p:cNvSpPr txBox="1">
            <a:spLocks noChangeArrowheads="1"/>
          </p:cNvSpPr>
          <p:nvPr/>
        </p:nvSpPr>
        <p:spPr bwMode="auto">
          <a:xfrm>
            <a:off x="5283689" y="4177414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Box 1044"/>
          <p:cNvSpPr txBox="1">
            <a:spLocks noChangeArrowheads="1"/>
          </p:cNvSpPr>
          <p:nvPr/>
        </p:nvSpPr>
        <p:spPr bwMode="auto">
          <a:xfrm>
            <a:off x="4351862" y="3884363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492793" y="2283076"/>
            <a:ext cx="29970" cy="2330379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black">
          <a:xfrm flipV="1">
            <a:off x="3886199" y="4097628"/>
            <a:ext cx="1330434" cy="955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351862" y="1390295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P</a:t>
            </a:r>
            <a:endParaRPr lang="en-US" sz="1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83882" y="3650939"/>
            <a:ext cx="262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OUTCOME:</a:t>
            </a:r>
            <a:endParaRPr lang="en-US" sz="16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mRS</a:t>
            </a:r>
            <a:r>
              <a:rPr lang="en-US" sz="1600" b="1" dirty="0">
                <a:latin typeface="+mj-lt"/>
              </a:rPr>
              <a:t> at 90 days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dirty="0" err="1"/>
              <a:t>R</a:t>
            </a:r>
            <a:r>
              <a:rPr lang="en-AU" dirty="0" err="1"/>
              <a:t>AMMbo</a:t>
            </a:r>
            <a:r>
              <a:rPr lang="en-AU" dirty="0"/>
              <a:t> : Recruitment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Study setting &amp; eligibility criteria well described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                           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Participants  representative  of  eligible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Prognostic/risk profile appropriate to study question?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Randomization process described adequately?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endParaRPr lang="en-IN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</a:t>
            </a:r>
            <a:r>
              <a:rPr lang="en-US" sz="5400" dirty="0" err="1"/>
              <a:t>A</a:t>
            </a:r>
            <a:r>
              <a:rPr lang="en-US" dirty="0" err="1"/>
              <a:t>MMbo</a:t>
            </a:r>
            <a:r>
              <a:rPr lang="en-US" dirty="0"/>
              <a:t>: Allocation</a:t>
            </a:r>
            <a:endParaRPr dirty="0"/>
          </a:p>
        </p:txBody>
      </p:sp>
      <p:sp>
        <p:nvSpPr>
          <p:cNvPr id="60" name="Line 1027"/>
          <p:cNvSpPr>
            <a:spLocks noChangeShapeType="1"/>
          </p:cNvSpPr>
          <p:nvPr/>
        </p:nvSpPr>
        <p:spPr bwMode="auto">
          <a:xfrm rot="-5400000" flipH="1" flipV="1">
            <a:off x="3213075" y="4458153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1" name="Oval 1028"/>
          <p:cNvSpPr>
            <a:spLocks noChangeArrowheads="1"/>
          </p:cNvSpPr>
          <p:nvPr/>
        </p:nvSpPr>
        <p:spPr bwMode="auto">
          <a:xfrm>
            <a:off x="3774012" y="2470204"/>
            <a:ext cx="1278731" cy="1287198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2" name="Rectangle 1029"/>
          <p:cNvSpPr>
            <a:spLocks noChangeArrowheads="1"/>
          </p:cNvSpPr>
          <p:nvPr/>
        </p:nvSpPr>
        <p:spPr bwMode="auto">
          <a:xfrm>
            <a:off x="3976506" y="3880443"/>
            <a:ext cx="972741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3" name="Line 1030"/>
          <p:cNvSpPr>
            <a:spLocks noChangeShapeType="1"/>
          </p:cNvSpPr>
          <p:nvPr/>
        </p:nvSpPr>
        <p:spPr bwMode="auto">
          <a:xfrm>
            <a:off x="4462877" y="2491415"/>
            <a:ext cx="0" cy="2308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4" name="Line 1031"/>
          <p:cNvSpPr>
            <a:spLocks noChangeShapeType="1"/>
          </p:cNvSpPr>
          <p:nvPr/>
        </p:nvSpPr>
        <p:spPr bwMode="black">
          <a:xfrm>
            <a:off x="3939508" y="4297443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65" name="Line 1032"/>
          <p:cNvSpPr>
            <a:spLocks noChangeShapeType="1"/>
          </p:cNvSpPr>
          <p:nvPr/>
        </p:nvSpPr>
        <p:spPr bwMode="auto">
          <a:xfrm rot="10800000" flipH="1">
            <a:off x="3356906" y="4297443"/>
            <a:ext cx="541734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6" name="Text Box 1033"/>
          <p:cNvSpPr txBox="1">
            <a:spLocks noChangeArrowheads="1"/>
          </p:cNvSpPr>
          <p:nvPr/>
        </p:nvSpPr>
        <p:spPr bwMode="auto">
          <a:xfrm>
            <a:off x="1775468" y="2751351"/>
            <a:ext cx="5494009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+mj-lt"/>
              </a:rPr>
              <a:t> </a:t>
            </a:r>
            <a:endParaRPr lang="en-AU" sz="2000" dirty="0">
              <a:latin typeface="+mj-lt"/>
            </a:endParaRPr>
          </a:p>
        </p:txBody>
      </p:sp>
      <p:sp>
        <p:nvSpPr>
          <p:cNvPr id="67" name="Text Box 1034"/>
          <p:cNvSpPr txBox="1">
            <a:spLocks noChangeArrowheads="1"/>
          </p:cNvSpPr>
          <p:nvPr/>
        </p:nvSpPr>
        <p:spPr bwMode="auto">
          <a:xfrm>
            <a:off x="4285058" y="4069072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68" name="AutoShape 1037"/>
          <p:cNvSpPr>
            <a:spLocks noChangeArrowheads="1"/>
          </p:cNvSpPr>
          <p:nvPr/>
        </p:nvSpPr>
        <p:spPr bwMode="auto">
          <a:xfrm rot="10800000">
            <a:off x="3829051" y="747526"/>
            <a:ext cx="1309688" cy="87709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69" name="Text Box 1038"/>
          <p:cNvSpPr txBox="1">
            <a:spLocks noChangeArrowheads="1"/>
          </p:cNvSpPr>
          <p:nvPr/>
        </p:nvSpPr>
        <p:spPr bwMode="auto">
          <a:xfrm>
            <a:off x="4081453" y="823200"/>
            <a:ext cx="57204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+mj-lt"/>
              </a:rPr>
              <a:t>352</a:t>
            </a:r>
            <a:endParaRPr lang="en-AU" sz="2000" dirty="0">
              <a:latin typeface="+mj-lt"/>
            </a:endParaRPr>
          </a:p>
        </p:txBody>
      </p:sp>
      <p:sp>
        <p:nvSpPr>
          <p:cNvPr id="70" name="Line 1040"/>
          <p:cNvSpPr>
            <a:spLocks noChangeShapeType="1"/>
          </p:cNvSpPr>
          <p:nvPr/>
        </p:nvSpPr>
        <p:spPr bwMode="auto">
          <a:xfrm flipH="1">
            <a:off x="4291427" y="1557409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1" name="Line 1041"/>
          <p:cNvSpPr>
            <a:spLocks noChangeShapeType="1"/>
          </p:cNvSpPr>
          <p:nvPr/>
        </p:nvSpPr>
        <p:spPr bwMode="auto">
          <a:xfrm>
            <a:off x="4486275" y="1600916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2" name="Text Box 1042"/>
          <p:cNvSpPr txBox="1">
            <a:spLocks noChangeArrowheads="1"/>
          </p:cNvSpPr>
          <p:nvPr/>
        </p:nvSpPr>
        <p:spPr bwMode="auto">
          <a:xfrm>
            <a:off x="1350647" y="2173173"/>
            <a:ext cx="6343650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sz="2000" dirty="0">
                <a:latin typeface="+mj-lt"/>
              </a:rPr>
              <a:t>Randomization</a:t>
            </a:r>
            <a:endParaRPr lang="en-AU" sz="2000" dirty="0">
              <a:latin typeface="+mj-lt"/>
            </a:endParaRPr>
          </a:p>
        </p:txBody>
      </p:sp>
      <p:sp>
        <p:nvSpPr>
          <p:cNvPr id="73" name="Text Box 1057"/>
          <p:cNvSpPr txBox="1">
            <a:spLocks noChangeArrowheads="1"/>
          </p:cNvSpPr>
          <p:nvPr/>
        </p:nvSpPr>
        <p:spPr bwMode="auto">
          <a:xfrm>
            <a:off x="5507353" y="1703903"/>
            <a:ext cx="2286000" cy="6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algn="ctr" eaLnBrk="0" hangingPunct="0"/>
            <a:r>
              <a:rPr lang="en-AU" sz="2000" dirty="0">
                <a:latin typeface="+mj-lt"/>
              </a:rPr>
              <a:t>1:1 ratio randomization</a:t>
            </a:r>
            <a:endParaRPr lang="en-AU" sz="2000" dirty="0">
              <a:latin typeface="+mj-lt"/>
            </a:endParaRPr>
          </a:p>
        </p:txBody>
      </p:sp>
      <p:sp>
        <p:nvSpPr>
          <p:cNvPr id="2" name="Text Box 1038"/>
          <p:cNvSpPr txBox="1">
            <a:spLocks noChangeArrowheads="1"/>
          </p:cNvSpPr>
          <p:nvPr/>
        </p:nvSpPr>
        <p:spPr bwMode="auto">
          <a:xfrm>
            <a:off x="1083883" y="2719176"/>
            <a:ext cx="2592288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Endovascular Thrombectomy:178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</p:txBody>
      </p:sp>
      <p:sp>
        <p:nvSpPr>
          <p:cNvPr id="3" name="Text Box 1039"/>
          <p:cNvSpPr txBox="1">
            <a:spLocks noChangeArrowheads="1"/>
          </p:cNvSpPr>
          <p:nvPr/>
        </p:nvSpPr>
        <p:spPr bwMode="auto">
          <a:xfrm>
            <a:off x="5786446" y="2666448"/>
            <a:ext cx="3040036" cy="656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Medical Care:174</a:t>
            </a:r>
            <a:endParaRPr lang="en-AU" sz="1600" dirty="0">
              <a:latin typeface="+mj-lt"/>
            </a:endParaRPr>
          </a:p>
          <a:p>
            <a:pPr defTabSz="713105" eaLnBrk="0" hangingPunct="0">
              <a:defRPr/>
            </a:pPr>
            <a:endParaRPr lang="en-AU" sz="2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/>
              <a:t>RA</a:t>
            </a:r>
            <a:r>
              <a:rPr lang="en-AU" sz="4800" dirty="0" err="1"/>
              <a:t>M</a:t>
            </a:r>
            <a:r>
              <a:rPr lang="en-AU" dirty="0" err="1"/>
              <a:t>Mbo</a:t>
            </a:r>
            <a:r>
              <a:rPr lang="en-AU" dirty="0"/>
              <a:t>: Maintenance</a:t>
            </a:r>
            <a:endParaRPr dirty="0"/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-5400000" flipH="1" flipV="1">
            <a:off x="75274" y="3279637"/>
            <a:ext cx="310224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725034" y="1681172"/>
            <a:ext cx="1382316" cy="1905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2408699" y="1760267"/>
            <a:ext cx="0" cy="3070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black">
          <a:xfrm>
            <a:off x="1914709" y="4515625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828800" y="2286000"/>
            <a:ext cx="1200150" cy="31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600" dirty="0"/>
              <a:t>        </a:t>
            </a:r>
            <a:endParaRPr lang="en-AU" sz="16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196436" y="4269315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114800" y="1162729"/>
            <a:ext cx="4373880" cy="1303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000" dirty="0"/>
              <a:t>Good </a:t>
            </a:r>
            <a:r>
              <a:rPr lang="en-AU" sz="2000" b="1" dirty="0"/>
              <a:t>Maintenance </a:t>
            </a:r>
            <a:r>
              <a:rPr lang="en-AU" sz="2000" dirty="0"/>
              <a:t>? </a:t>
            </a:r>
            <a:endParaRPr lang="en-AU" sz="2000" dirty="0"/>
          </a:p>
          <a:p>
            <a:pPr eaLnBrk="0" hangingPunct="0"/>
            <a:endParaRPr lang="en-AU" sz="20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000" dirty="0"/>
              <a:t>Did most participants remain in allocated groups  ?  </a:t>
            </a:r>
            <a:r>
              <a:rPr lang="en-AU" sz="2000" b="1" dirty="0"/>
              <a:t>YES</a:t>
            </a:r>
            <a:endParaRPr lang="en-A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14800" y="2080260"/>
            <a:ext cx="4737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indent="-285750" algn="just" eaLnBrk="0" hangingPunct="0">
              <a:buClrTx/>
              <a:buFont typeface="Arial" panose="020B0604020202020204" pitchFamily="34" charset="0"/>
              <a:buChar char="•"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Compliance high &amp; similar in EG &amp;CG? </a:t>
            </a:r>
            <a:r>
              <a:rPr lang="en-AU" sz="2000" b="1" dirty="0">
                <a:solidFill>
                  <a:schemeClr val="bg2"/>
                </a:solidFill>
              </a:rPr>
              <a:t>S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IMILAR</a:t>
            </a:r>
            <a:endParaRPr kumimoji="0" lang="en-AU" sz="2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Completeness of follow-up high &amp; similar in EG &amp;CG? </a:t>
            </a:r>
            <a:r>
              <a:rPr lang="en-AU" sz="2000" b="1" dirty="0">
                <a:solidFill>
                  <a:sysClr val="windowText" lastClr="000000"/>
                </a:solidFill>
              </a:rPr>
              <a:t>SIMILAR</a:t>
            </a:r>
            <a:endParaRPr kumimoji="0" lang="en-A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/>
              <a:t>RAM</a:t>
            </a:r>
            <a:r>
              <a:rPr lang="en-AU" sz="4800" dirty="0" err="1"/>
              <a:t>Mbo</a:t>
            </a:r>
            <a:r>
              <a:rPr lang="en-AU" sz="4800" dirty="0"/>
              <a:t>: Measurement</a:t>
            </a:r>
            <a:endParaRPr dirty="0"/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rot="-5400000" flipH="1">
            <a:off x="1222112" y="4380708"/>
            <a:ext cx="613040" cy="5024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2609850" y="1651000"/>
            <a:ext cx="0" cy="33655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81201" y="2366462"/>
            <a:ext cx="1039092" cy="41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200" dirty="0"/>
              <a:t>EG    CG</a:t>
            </a:r>
            <a:endParaRPr lang="en-AU" sz="2200" dirty="0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1964533" y="3817939"/>
            <a:ext cx="1289447" cy="1251479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7"/>
          <p:cNvSpPr>
            <a:spLocks noChangeAspect="1" noChangeShapeType="1"/>
          </p:cNvSpPr>
          <p:nvPr/>
        </p:nvSpPr>
        <p:spPr bwMode="black">
          <a:xfrm>
            <a:off x="1981201" y="4443679"/>
            <a:ext cx="1256110" cy="1323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2391967" y="4151313"/>
            <a:ext cx="406932" cy="549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3100" dirty="0"/>
              <a:t>O</a:t>
            </a:r>
            <a:endParaRPr lang="en-AU" sz="31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39407" y="4260777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T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0800000">
            <a:off x="1952417" y="823200"/>
            <a:ext cx="1284893" cy="70686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52686" y="798271"/>
            <a:ext cx="309149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P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952417" y="1801873"/>
            <a:ext cx="1382315" cy="1391708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89781" y="1498277"/>
            <a:ext cx="419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Measurement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of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outcomes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blind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or 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objective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2060" y="3104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9781" y="2380278"/>
            <a:ext cx="432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 assessments were   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BLIND</a:t>
            </a:r>
            <a:endParaRPr kumimoji="0" lang="en-A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Authors reviewed all results        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YES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1074" y="3953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STRENGTHS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956" y="1137424"/>
            <a:ext cx="80177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International</a:t>
            </a: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Georgia" panose="02040502050405020303" pitchFamily="18" charset="0"/>
              </a:rPr>
              <a:t>Multicentre</a:t>
            </a: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Included all ethnic groups</a:t>
            </a: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Use of standardized Imaging modalities and assessment</a:t>
            </a: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AIM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85" y="1252728"/>
            <a:ext cx="8653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SELECT 2 TRIAL 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Assess Endovascular Thrombectomy within first 24 hours 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after onset involving patients with stroke due to 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occlusion of ICA or M1 segment of MCA with large ischemic core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LIMITATIONS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84" y="914400"/>
            <a:ext cx="86535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Early termination could have caused the treatment effect to be overestimated</a:t>
            </a: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The sample size was underpowered for subgroup analyses</a:t>
            </a: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Some patients who were enrolled on the basis of low ASPECTS values had lower ischemic-core volumes than intended for enrollment</a:t>
            </a: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Only approximately 20% of the patients in the trial received intravenous thrombolytic agents before randomization</a:t>
            </a: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444" y="1282390"/>
            <a:ext cx="846547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Among patients with acute ischemic stroke due to a proximal large-vessel occlusion and with a large ischemic core endovascular thrombectomy in addition to standard medical care resulted in better functional outcomes than medical care alone</a:t>
            </a:r>
            <a:endParaRPr lang="en-US" sz="2400" dirty="0"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METHODOLOGY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49353" y="1077251"/>
            <a:ext cx="6245294" cy="492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Phase 3, Randomized, Open label clinical trial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384" y="1831809"/>
            <a:ext cx="8947231" cy="655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31 sites across the United States, Canada, Europe, Australia, and New Zealand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9353" y="2777960"/>
            <a:ext cx="6245294" cy="492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Written Informed Consent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9353" y="3587039"/>
            <a:ext cx="6245294" cy="492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Data and Safety Monitoring Board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750" y="4641448"/>
            <a:ext cx="673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Georgia" panose="02040502050405020303" pitchFamily="18" charset="0"/>
              </a:rPr>
              <a:t>Funded by a grant from Stryker Neurovascular</a:t>
            </a:r>
            <a:endParaRPr lang="en-US" sz="2000" i="1" dirty="0">
              <a:latin typeface="Georgia" panose="02040502050405020303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3377" y="4396118"/>
            <a:ext cx="7268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3484" y="4439000"/>
            <a:ext cx="118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 2019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69897" y="4444678"/>
            <a:ext cx="118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 2022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METHODOLOGY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159" y="983849"/>
            <a:ext cx="82997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Inclusion Criteria:</a:t>
            </a:r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Calibri" panose="020F0502020204030204" pitchFamily="34" charset="0"/>
              </a:rPr>
              <a:t> </a:t>
            </a:r>
            <a:r>
              <a:rPr lang="en-IN" sz="2000" dirty="0">
                <a:effectLst/>
                <a:latin typeface="Georgia" panose="02040502050405020303" pitchFamily="18" charset="0"/>
              </a:rPr>
              <a:t>Adults 18-85 years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CT-angiogram or MR-angiogram proven large artery occlusion in   the distal ICA or MCA M1 locations 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Large ischemic core on non-contrast CT (defined as an ASPECTS value of 3 to 5) or an estimated ischemic-core volume of 50 ml or greater on CT perfusion imaging</a:t>
            </a:r>
            <a:endParaRPr lang="en-IN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NIHSS ≥ 6</a:t>
            </a:r>
            <a:endParaRPr lang="en-IN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Last known well to groin puncture or medical management between 0 to 24 hours</a:t>
            </a:r>
            <a:endParaRPr lang="en-IN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Baseline modified Rankin Scale score of 0-1 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Eligible for thrombectomy with stent retriever or medical management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METHODOLOGY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538" y="914401"/>
            <a:ext cx="87504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Exclusion Criteria:</a:t>
            </a:r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 Inability to undergo CT-Angiography and/or CT/MR Perfusion imaging 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ASPECTS ≤ 2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Evidence of intracranial tumour (except small meningioma) acute intracranial haemorrhage, neoplasm, or arteriovenous malformation 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Significant mass effect with midline shift 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Evidence of internal carotid artery dissection that is flow limiting or aortic dissection 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Intracranial stent implanted in the same vascular territory precludes the safe deployment/removal of the neuro thrombectomy device 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</a:rPr>
              <a:t>Co-morbid psychiatric or medical illnesses that would confound the neurological assessments </a:t>
            </a:r>
            <a:endParaRPr lang="en-IN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INTERVENTION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242" y="1203767"/>
            <a:ext cx="81704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Randomization in a 1:1 ratio to undergo endovascular thrombectomy and standard medical care or standard medical care alone</a:t>
            </a:r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Endovascular thrombectomy was performed with stent retrievers, aspiration devices or both</a:t>
            </a:r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OUTCOMES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8" y="1147450"/>
            <a:ext cx="82940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Primary Outcome</a:t>
            </a:r>
            <a:endParaRPr lang="en-US" sz="2400" b="0" dirty="0"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Ordinal Score on the modified Rankin scale at 90 days</a:t>
            </a:r>
            <a:endParaRPr lang="en-US" sz="2400" b="0" dirty="0"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OUTCOMES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85" y="904381"/>
            <a:ext cx="82940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Secondary Outcomes</a:t>
            </a:r>
            <a:endParaRPr lang="en-US" sz="2400" b="0" dirty="0"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Functional independence (a score on the modified Rankin scale of 0 to 2) at 90 days after randomization</a:t>
            </a:r>
            <a:endParaRPr lang="en-US" sz="2000" b="0" dirty="0"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I</a:t>
            </a:r>
            <a:r>
              <a:rPr lang="en-US" sz="2000" b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ndependent ambulation (a score on the modified Rankin scale of 0 to 3) at 90 days after randomization </a:t>
            </a:r>
            <a:endParaRPr lang="en-US" sz="2000" b="0" dirty="0"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P</a:t>
            </a:r>
            <a:r>
              <a:rPr lang="en-US" sz="2000" b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rocedural complications</a:t>
            </a:r>
            <a:endParaRPr lang="en-US" sz="2000" b="0" dirty="0"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S</a:t>
            </a:r>
            <a:r>
              <a:rPr lang="en-US" sz="2000" b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uccessful reperfusion (grade 2b to 3 on the modified Treatment in Cerebral Ischemia Scale)</a:t>
            </a:r>
            <a:endParaRPr lang="en-US" sz="2000" b="0" dirty="0"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E</a:t>
            </a:r>
            <a:r>
              <a:rPr lang="en-US" sz="2000" b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arly neurologic improvement (reduction of ≥8 points in the NIHSS score from baseline to 24 hours after presentation or a score of 0 to 1)</a:t>
            </a:r>
            <a:endParaRPr lang="en-US" sz="2000" b="0" dirty="0"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Qu</a:t>
            </a:r>
            <a:r>
              <a:rPr lang="en-US" sz="2000" b="0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ality of life as assessed with the use of domain-specific Neuro-QoL measures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5526</Words>
  <Application>WPS Presentation</Application>
  <PresentationFormat>On-screen Show (16:9)</PresentationFormat>
  <Paragraphs>260</Paragraphs>
  <Slides>31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SimSun</vt:lpstr>
      <vt:lpstr>Wingdings</vt:lpstr>
      <vt:lpstr>Arial</vt:lpstr>
      <vt:lpstr>Raleway</vt:lpstr>
      <vt:lpstr>Lato</vt:lpstr>
      <vt:lpstr>Georgia</vt:lpstr>
      <vt:lpstr>Georgia</vt:lpstr>
      <vt:lpstr>Calibri</vt:lpstr>
      <vt:lpstr>Microsoft YaHei</vt:lpstr>
      <vt:lpstr>Arial Unicode MS</vt:lpstr>
      <vt:lpstr>Helvetica Neue</vt:lpstr>
      <vt:lpstr>Calibri</vt:lpstr>
      <vt:lpstr>Streamline</vt:lpstr>
      <vt:lpstr>JOURNAL CLUB</vt:lpstr>
      <vt:lpstr>PowerPoint 演示文稿</vt:lpstr>
      <vt:lpstr>AIM</vt:lpstr>
      <vt:lpstr>METHODOLOGY</vt:lpstr>
      <vt:lpstr>METHODOLOGY</vt:lpstr>
      <vt:lpstr>METHODOLOGY</vt:lpstr>
      <vt:lpstr>INTERVENTION</vt:lpstr>
      <vt:lpstr>OUTCOMES</vt:lpstr>
      <vt:lpstr>OUTCOMES</vt:lpstr>
      <vt:lpstr>TRIAL DESIGN</vt:lpstr>
      <vt:lpstr>TRIAL CONDUCT</vt:lpstr>
      <vt:lpstr>STATISTICAL ANALYSIS</vt:lpstr>
      <vt:lpstr>STATISTICAL ANALYSIS</vt:lpstr>
      <vt:lpstr>PATIENT CHARACTERSTICS</vt:lpstr>
      <vt:lpstr>PATIENT CHARACTERSTICS</vt:lpstr>
      <vt:lpstr>OUTCOME</vt:lpstr>
      <vt:lpstr>OUTCOME</vt:lpstr>
      <vt:lpstr>SAFETY</vt:lpstr>
      <vt:lpstr>SUBGROUP ANALYSIS</vt:lpstr>
      <vt:lpstr>SUBGROUP ANALYSIS</vt:lpstr>
      <vt:lpstr>CRITICAL APPRAISAL</vt:lpstr>
      <vt:lpstr>REFERENCE QUESTION</vt:lpstr>
      <vt:lpstr>VALIDITY</vt:lpstr>
      <vt:lpstr>GATE Framework Assessment : PECOT</vt:lpstr>
      <vt:lpstr>RAMMbo : Recruitment</vt:lpstr>
      <vt:lpstr>RAMMbo: Allocation</vt:lpstr>
      <vt:lpstr>RAMMbo: Maintenance</vt:lpstr>
      <vt:lpstr>RAMMbo: Measurement</vt:lpstr>
      <vt:lpstr>STRENGTHS</vt:lpstr>
      <vt:lpstr>LIMITATIONS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SCAN</dc:title>
  <dc:creator/>
  <cp:lastModifiedBy>Dr. Prince Manchanda</cp:lastModifiedBy>
  <cp:revision>98</cp:revision>
  <dcterms:created xsi:type="dcterms:W3CDTF">2023-08-21T06:15:03Z</dcterms:created>
  <dcterms:modified xsi:type="dcterms:W3CDTF">2023-08-21T06:16:45Z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6137330A9DE14962AC6D51795BB98EC5</vt:lpwstr>
  </property>
  <property fmtid="{D5CDD505-2E9C-101B-9397-08002B2CF9AE}" pid="3" name="KSOProductBuildVer">
    <vt:lpwstr>1033-11.2.0.11537</vt:lpwstr>
  </property>
</Properties>
</file>