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69" r:id="rId4"/>
    <p:sldId id="261" r:id="rId5"/>
    <p:sldId id="262" r:id="rId6"/>
    <p:sldId id="263" r:id="rId7"/>
    <p:sldId id="265" r:id="rId9"/>
    <p:sldId id="264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91" r:id="rId30"/>
    <p:sldId id="389" r:id="rId31"/>
    <p:sldId id="388" r:id="rId32"/>
    <p:sldId id="38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B7FCA-FA7B-41A5-A75C-2E0DE9531BB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DD7F0C-6A7C-4788-9F55-227CFA3E97C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7F0C-6A7C-4788-9F55-227CFA3E9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7F0C-6A7C-4788-9F55-227CFA3E9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DD7F0C-6A7C-4788-9F55-227CFA3E97C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b03ddde7f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b03ddde7f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b03ddde7f9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b03ddde7f9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F4AE6-73EF-423D-82FD-32F17A08DDF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3F4A64-0589-455A-8438-990FD05A842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8057" y="1846942"/>
            <a:ext cx="9144000" cy="95182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CLUB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4115" y="4059238"/>
            <a:ext cx="9144000" cy="165576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PRESENTED BY:					MODERATOR:</a:t>
            </a:r>
            <a:endParaRPr lang="en-US" dirty="0"/>
          </a:p>
          <a:p>
            <a:pPr algn="l"/>
            <a:r>
              <a:rPr lang="en-US" dirty="0"/>
              <a:t>MAJ SURAJ GAUTAM </a:t>
            </a:r>
            <a:r>
              <a:rPr lang="en-US" dirty="0" err="1"/>
              <a:t>DUCHE</a:t>
            </a:r>
            <a:r>
              <a:rPr lang="en-US" dirty="0"/>
              <a:t>			LT COL SK SINGH</a:t>
            </a:r>
            <a:endParaRPr lang="en-US" dirty="0"/>
          </a:p>
          <a:p>
            <a:pPr algn="l"/>
            <a:r>
              <a:rPr lang="en-US" dirty="0"/>
              <a:t>RESIDENT					PROFESSOR</a:t>
            </a:r>
            <a:endParaRPr lang="en-US" dirty="0"/>
          </a:p>
          <a:p>
            <a:pPr algn="l"/>
            <a:r>
              <a:rPr lang="en-US" dirty="0"/>
              <a:t>INTERNAL MEDICINE				INTERNAL MEDICINE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Primary Outcome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First episode of severe COPD exacerbation during the follow up period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Secondary Outcome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First moderate COPD exacerbation during the follow up period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Count of Moderate exacerbations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Count of severe exacerbations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97529" y="5988734"/>
            <a:ext cx="819694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Events within 30 days of each other counted as the continuation of the same</a:t>
            </a: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exacerbation episode for the count based outcomes.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39143" y="-12551"/>
            <a:ext cx="6302827" cy="687123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308"/>
            <a:ext cx="10515600" cy="833778"/>
          </a:xfrm>
        </p:spPr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GLP1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49086"/>
            <a:ext cx="12192000" cy="600891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2" y="0"/>
            <a:ext cx="10515600" cy="86202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GLP1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1251857"/>
            <a:ext cx="12192000" cy="5606143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2138"/>
            <a:ext cx="12192000" cy="55971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172" y="76200"/>
            <a:ext cx="10515600" cy="604837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GLP1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40528"/>
            <a:ext cx="12192000" cy="3682301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2829"/>
            <a:ext cx="12192000" cy="23351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087"/>
            <a:ext cx="10515600" cy="67491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PATIENT CHARACTERISTICS: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GLP1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814606"/>
            <a:ext cx="12192000" cy="604339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71326" y="-108858"/>
            <a:ext cx="6249348" cy="696685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10348" y="0"/>
            <a:ext cx="63713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6508"/>
            <a:ext cx="10515600" cy="773112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5625"/>
            <a:ext cx="12192000" cy="503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7714" y="1099457"/>
            <a:ext cx="11517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Relative risks for severe and moderate exacerbation of chronic obstructive pulmonary disease comparing glucagon-like peptide 1 (GLP-1)receptor agonists with sulfonylureas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92074"/>
            <a:ext cx="10515600" cy="1050018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96886" y="746573"/>
            <a:ext cx="7032171" cy="4532998"/>
          </a:xfrm>
        </p:spPr>
      </p:pic>
      <p:sp>
        <p:nvSpPr>
          <p:cNvPr id="6" name="TextBox 5"/>
          <p:cNvSpPr txBox="1"/>
          <p:nvPr/>
        </p:nvSpPr>
        <p:spPr>
          <a:xfrm>
            <a:off x="838201" y="5442857"/>
            <a:ext cx="10776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Weighted cumulative incidence curves of severe chronic obstructive pulmonary disease (COPD) exacerbations in glucagon-like peptide-1 receptor agonist (GLP-1 RA)versus sulfonylurea cohort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086" y="0"/>
            <a:ext cx="11255828" cy="62642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04503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5625"/>
            <a:ext cx="12192000" cy="503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6570" y="1045030"/>
            <a:ext cx="11146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Relative risks for severe and moderate exacerbation of chronic obstructive pulmonary disease comparing dipeptidyl peptidase 4 (DPP-4) inhibitors with sulfonylureas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928801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9657" y="806369"/>
            <a:ext cx="6879771" cy="4351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46413" y="5344169"/>
            <a:ext cx="9786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Weighted cumulative incidence curves of severe chronic obstructive pulmonary disease (COPD) exacerbations in dipeptidyl peptidase-4 (DPP-4) inhibitor versus sulfonylurea cohort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1160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25626"/>
            <a:ext cx="12172871" cy="50323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743" y="941160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Relative risks for severe and moderate exacerbation of chronic obstructive pulmonary disease comparing sodium-glucose co-transporter-2 (</a:t>
            </a:r>
            <a:r>
              <a:rPr lang="en-US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SGLT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-2) inhibitors with sulfonylureas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941161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49286" y="764093"/>
            <a:ext cx="6477000" cy="43513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0458" y="5253633"/>
            <a:ext cx="10123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Weighted cumulative incidence curves of severe chronic obstructive pulmonary</a:t>
            </a: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disease (COPD) exacerbations in sodium-glucose co-transporter-2 inhibitor (</a:t>
            </a:r>
            <a:r>
              <a:rPr lang="en-US" sz="1800" b="0" i="0" u="none" strike="noStrike" baseline="0" dirty="0" err="1">
                <a:latin typeface="Arial" panose="020B0604020202020204" pitchFamily="34" charset="0"/>
                <a:cs typeface="Arial" panose="020B0604020202020204" pitchFamily="34" charset="0"/>
              </a:rPr>
              <a:t>SGLT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-2)</a:t>
            </a:r>
            <a:endParaRPr lang="en-US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versus sulfonylurea cohort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113"/>
            <a:ext cx="10515600" cy="819945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CRITICAL APPRAISAL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TITLE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Is it interesting?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YES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Lato"/>
              <a:cs typeface="Lato"/>
              <a:sym typeface="Lato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ABSTRACT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Will the conclusions (if valid), likely to be useful to you, in your area of clinical practice or research?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YES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Lato"/>
              <a:cs typeface="Lato"/>
              <a:sym typeface="Lato"/>
            </a:endParaRPr>
          </a:p>
          <a:p>
            <a:pPr marL="1028700" marR="0" lvl="1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600"/>
              <a:buFont typeface="Arial" panose="020B0604020202020204" pitchFamily="34" charset="0"/>
              <a:buChar char="•"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Whether the settings in the material methods are similar to our own settings? 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ea typeface="Lato"/>
                <a:cs typeface="Lato"/>
                <a:sym typeface="Lato"/>
              </a:rPr>
              <a:t>NO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ea typeface="Lato"/>
              <a:cs typeface="Lato"/>
              <a:sym typeface="Lato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REFERENCE QUESTION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Is there a clear cut / specific research question? 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Was it feasible for the authors to study this question given  there technical expertise and available facilities?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Does the research question has some element of novelty? 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endParaRPr lang="en-US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VALIDITY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Have the authors made a mention of  Actual / Study Population ?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Is the method of sampling been described?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  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Whether a mention of all the potential confounding  factors been made?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	 	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1A1A1A"/>
              </a:solidFill>
              <a:effectLst/>
              <a:uLnTx/>
              <a:uFillTx/>
              <a:latin typeface="Arial" panose="020B0604020202020204"/>
              <a:sym typeface="Georgia" panose="02040502050405020303"/>
            </a:endParaRPr>
          </a:p>
          <a:p>
            <a:pPr marL="5715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 panose="020B0604020202020204" pitchFamily="34" charset="0"/>
              <a:buChar char="•"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Any selection or information bias could have occurred?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Arial" panose="020B0604020202020204"/>
                <a:sym typeface="Georgia" panose="02040502050405020303"/>
              </a:rPr>
              <a:t>YES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ctrTitle"/>
          </p:nvPr>
        </p:nvSpPr>
        <p:spPr>
          <a:xfrm>
            <a:off x="970600" y="0"/>
            <a:ext cx="10250800" cy="109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GATE Framework Assessment : PECOT</a:t>
            </a:r>
            <a:endParaRPr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833" y="1569752"/>
            <a:ext cx="2215467" cy="1225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586" y="3051528"/>
            <a:ext cx="1799612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1029"/>
          <p:cNvSpPr>
            <a:spLocks noChangeArrowheads="1"/>
          </p:cNvSpPr>
          <p:nvPr/>
        </p:nvSpPr>
        <p:spPr bwMode="auto">
          <a:xfrm>
            <a:off x="5181600" y="4820568"/>
            <a:ext cx="1729317" cy="1259417"/>
          </a:xfrm>
          <a:prstGeom prst="rect">
            <a:avLst/>
          </a:prstGeom>
          <a:noFill/>
          <a:ln w="38100">
            <a:solidFill>
              <a:sysClr val="windowText" lastClr="000000"/>
            </a:solidFill>
            <a:miter lim="800000"/>
          </a:ln>
        </p:spPr>
        <p:txBody>
          <a:bodyPr lIns="95097" tIns="47549" rIns="95097" bIns="47549"/>
          <a:lstStyle/>
          <a:p>
            <a:pPr defTabSz="951230" eaLnBrk="0" hangingPunct="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335516"/>
            <a:ext cx="1828800" cy="95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ext Box 1037"/>
          <p:cNvSpPr txBox="1">
            <a:spLocks noChangeArrowheads="1"/>
          </p:cNvSpPr>
          <p:nvPr/>
        </p:nvSpPr>
        <p:spPr bwMode="auto">
          <a:xfrm>
            <a:off x="1445177" y="1642344"/>
            <a:ext cx="2888174" cy="20654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PARTICIPANTS: </a:t>
            </a:r>
            <a:endParaRPr lang="en-AU" sz="2135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r>
              <a:rPr lang="en-AU" sz="2135" dirty="0">
                <a:solidFill>
                  <a:prstClr val="black"/>
                </a:solidFill>
              </a:rPr>
              <a:t>GLP-1 Agonist-      15511</a:t>
            </a:r>
            <a:endParaRPr lang="en-AU" sz="2135" dirty="0">
              <a:solidFill>
                <a:prstClr val="black"/>
              </a:solidFill>
            </a:endParaRPr>
          </a:p>
          <a:p>
            <a:pPr defTabSz="951230" eaLnBrk="0" hangingPunct="0">
              <a:defRPr/>
            </a:pPr>
            <a:r>
              <a:rPr lang="en-AU" sz="2135" dirty="0">
                <a:solidFill>
                  <a:prstClr val="black"/>
                </a:solidFill>
              </a:rPr>
              <a:t>DPP-4 Inhibitors-  26935</a:t>
            </a:r>
            <a:endParaRPr lang="en-AU" sz="2135" dirty="0">
              <a:solidFill>
                <a:prstClr val="black"/>
              </a:solidFill>
            </a:endParaRPr>
          </a:p>
          <a:p>
            <a:pPr defTabSz="951230" eaLnBrk="0" hangingPunct="0">
              <a:defRPr/>
            </a:pPr>
            <a:r>
              <a:rPr lang="en-AU" sz="2135" dirty="0">
                <a:solidFill>
                  <a:prstClr val="black"/>
                </a:solidFill>
              </a:rPr>
              <a:t>SGLT-2 inhibitors- 13797</a:t>
            </a:r>
            <a:endParaRPr lang="en-AU" sz="2135" dirty="0">
              <a:solidFill>
                <a:prstClr val="black"/>
              </a:solidFill>
            </a:endParaRPr>
          </a:p>
          <a:p>
            <a:pPr defTabSz="951230" eaLnBrk="0" hangingPunct="0">
              <a:defRPr/>
            </a:pPr>
            <a:endParaRPr lang="en-AU" sz="2135" dirty="0">
              <a:latin typeface="Calibri" panose="020F0502020204030204"/>
            </a:endParaRPr>
          </a:p>
          <a:p>
            <a:pPr defTabSz="951230" eaLnBrk="0" hangingPunct="0">
              <a:defRPr/>
            </a:pPr>
            <a:endParaRPr lang="en-AU" sz="21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5" name="Text Box 1038"/>
          <p:cNvSpPr txBox="1">
            <a:spLocks noChangeArrowheads="1"/>
          </p:cNvSpPr>
          <p:nvPr/>
        </p:nvSpPr>
        <p:spPr bwMode="auto">
          <a:xfrm>
            <a:off x="1460107" y="3335516"/>
            <a:ext cx="3456384" cy="1408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GLP-1 Agonist-       1252</a:t>
            </a:r>
            <a:endParaRPr lang="en-AU" sz="2135" b="1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DPP-4 Inhibitors-    8731</a:t>
            </a:r>
            <a:endParaRPr lang="en-AU" sz="2135" b="1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SGLT-2 inhibitors-   2956</a:t>
            </a:r>
            <a:endParaRPr lang="en-AU" sz="2135" dirty="0">
              <a:solidFill>
                <a:prstClr val="black"/>
              </a:solidFill>
              <a:latin typeface="+mj-lt"/>
            </a:endParaRPr>
          </a:p>
          <a:p>
            <a:pPr defTabSz="951230" eaLnBrk="0" hangingPunct="0">
              <a:defRPr/>
            </a:pPr>
            <a:endParaRPr lang="en-AU" sz="2135" dirty="0">
              <a:latin typeface="Calibri" panose="020F0502020204030204"/>
            </a:endParaRPr>
          </a:p>
        </p:txBody>
      </p:sp>
      <p:sp>
        <p:nvSpPr>
          <p:cNvPr id="46" name="Text Box 1039"/>
          <p:cNvSpPr txBox="1">
            <a:spLocks noChangeArrowheads="1"/>
          </p:cNvSpPr>
          <p:nvPr/>
        </p:nvSpPr>
        <p:spPr bwMode="auto">
          <a:xfrm>
            <a:off x="7445362" y="2834148"/>
            <a:ext cx="4430951" cy="1734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0" dirty="0">
                <a:solidFill>
                  <a:prstClr val="black"/>
                </a:solidFill>
                <a:latin typeface="Calibri" panose="020F0502020204030204"/>
              </a:rPr>
              <a:t>Comparator:</a:t>
            </a:r>
            <a:endParaRPr lang="en-AU" sz="2130" dirty="0">
              <a:solidFill>
                <a:prstClr val="black"/>
              </a:solidFill>
              <a:latin typeface="Calibri" panose="020F0502020204030204"/>
            </a:endParaRPr>
          </a:p>
          <a:p>
            <a:pPr defTabSz="951230" eaLnBrk="0" hangingPunct="0">
              <a:defRPr/>
            </a:pPr>
            <a:r>
              <a:rPr lang="en-AU" sz="2130" dirty="0" err="1">
                <a:solidFill>
                  <a:prstClr val="black"/>
                </a:solidFill>
                <a:latin typeface="Calibri" panose="020F0502020204030204"/>
              </a:rPr>
              <a:t>Sulphonylureas</a:t>
            </a:r>
            <a:endParaRPr lang="en-AU" sz="2130" dirty="0">
              <a:solidFill>
                <a:prstClr val="black"/>
              </a:solidFill>
              <a:latin typeface="Calibri" panose="020F0502020204030204"/>
            </a:endParaRPr>
          </a:p>
          <a:p>
            <a:pPr defTabSz="951230" eaLnBrk="0" hangingPunct="0">
              <a:defRPr/>
            </a:pPr>
            <a:r>
              <a:rPr lang="en-AU" sz="2130" dirty="0">
                <a:solidFill>
                  <a:prstClr val="black"/>
                </a:solidFill>
                <a:latin typeface="Calibri" panose="020F0502020204030204"/>
              </a:rPr>
              <a:t>	With GLP1 agonist </a:t>
            </a:r>
            <a:r>
              <a:rPr lang="en-AU" sz="2130" dirty="0" err="1">
                <a:solidFill>
                  <a:prstClr val="black"/>
                </a:solidFill>
                <a:latin typeface="Calibri" panose="020F0502020204030204"/>
              </a:rPr>
              <a:t>gp</a:t>
            </a:r>
            <a:r>
              <a:rPr lang="en-AU" sz="2130" dirty="0">
                <a:solidFill>
                  <a:prstClr val="black"/>
                </a:solidFill>
                <a:latin typeface="Calibri" panose="020F0502020204030204"/>
              </a:rPr>
              <a:t> - 14259</a:t>
            </a:r>
            <a:endParaRPr lang="en-AU" sz="2130" dirty="0">
              <a:solidFill>
                <a:prstClr val="black"/>
              </a:solidFill>
              <a:latin typeface="Calibri" panose="020F0502020204030204"/>
            </a:endParaRPr>
          </a:p>
          <a:p>
            <a:pPr defTabSz="951230" eaLnBrk="0" hangingPunct="0">
              <a:defRPr/>
            </a:pPr>
            <a:r>
              <a:rPr lang="en-AU" sz="2130" dirty="0">
                <a:solidFill>
                  <a:prstClr val="black"/>
                </a:solidFill>
                <a:latin typeface="Calibri" panose="020F0502020204030204"/>
              </a:rPr>
              <a:t>	With DPP-4 inhibitors- 18204</a:t>
            </a:r>
            <a:endParaRPr lang="en-AU" sz="2130" dirty="0">
              <a:solidFill>
                <a:prstClr val="black"/>
              </a:solidFill>
              <a:latin typeface="Calibri" panose="020F0502020204030204"/>
            </a:endParaRPr>
          </a:p>
          <a:p>
            <a:pPr defTabSz="951230" eaLnBrk="0" hangingPunct="0">
              <a:defRPr/>
            </a:pPr>
            <a:r>
              <a:rPr lang="en-AU" sz="2130" dirty="0">
                <a:solidFill>
                  <a:prstClr val="black"/>
                </a:solidFill>
                <a:latin typeface="Calibri" panose="020F0502020204030204"/>
              </a:rPr>
              <a:t>	With SGLT2 inhibitor- 10841</a:t>
            </a:r>
            <a:endParaRPr lang="en-AU" sz="213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7" name="Text Box 1041"/>
          <p:cNvSpPr txBox="1">
            <a:spLocks noChangeArrowheads="1"/>
          </p:cNvSpPr>
          <p:nvPr/>
        </p:nvSpPr>
        <p:spPr bwMode="auto">
          <a:xfrm>
            <a:off x="7641739" y="5028891"/>
            <a:ext cx="3722181" cy="4242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2135" b="1" dirty="0">
                <a:solidFill>
                  <a:prstClr val="black"/>
                </a:solidFill>
                <a:latin typeface="+mj-lt"/>
              </a:rPr>
              <a:t>DURATION : 14 years</a:t>
            </a:r>
            <a:endParaRPr lang="en-AU" sz="2135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48" name="Line 1033"/>
          <p:cNvSpPr>
            <a:spLocks noChangeShapeType="1"/>
          </p:cNvSpPr>
          <p:nvPr/>
        </p:nvSpPr>
        <p:spPr bwMode="auto">
          <a:xfrm rot="10800000">
            <a:off x="6955529" y="5534793"/>
            <a:ext cx="855164" cy="12735"/>
          </a:xfrm>
          <a:prstGeom prst="line">
            <a:avLst/>
          </a:prstGeom>
          <a:noFill/>
          <a:ln w="38100">
            <a:solidFill>
              <a:sysClr val="windowText" lastClr="00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pPr defTabSz="95123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9" name="Line 1027"/>
          <p:cNvSpPr>
            <a:spLocks noChangeShapeType="1"/>
          </p:cNvSpPr>
          <p:nvPr/>
        </p:nvSpPr>
        <p:spPr bwMode="auto">
          <a:xfrm rot="-5400000" flipH="1" flipV="1">
            <a:off x="7120294" y="5761453"/>
            <a:ext cx="779639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tailEnd type="triangle" w="med" len="med"/>
          </a:ln>
        </p:spPr>
        <p:txBody>
          <a:bodyPr lIns="95097" tIns="47549" rIns="95097" bIns="47549"/>
          <a:lstStyle/>
          <a:p>
            <a:pPr defTabSz="951230">
              <a:defRPr/>
            </a:pPr>
            <a:endParaRPr lang="en-US" sz="186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0" name="Text Box 1045"/>
          <p:cNvSpPr txBox="1">
            <a:spLocks noChangeArrowheads="1"/>
          </p:cNvSpPr>
          <p:nvPr/>
        </p:nvSpPr>
        <p:spPr bwMode="auto">
          <a:xfrm>
            <a:off x="7044920" y="5569885"/>
            <a:ext cx="400442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3335" dirty="0">
                <a:solidFill>
                  <a:prstClr val="black"/>
                </a:solidFill>
                <a:latin typeface="Calibri" panose="020F0502020204030204"/>
              </a:rPr>
              <a:t>T</a:t>
            </a:r>
            <a:endParaRPr lang="en-AU" sz="33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1" name="Text Box 1044"/>
          <p:cNvSpPr txBox="1">
            <a:spLocks noChangeArrowheads="1"/>
          </p:cNvSpPr>
          <p:nvPr/>
        </p:nvSpPr>
        <p:spPr bwMode="auto">
          <a:xfrm>
            <a:off x="5802484" y="5179151"/>
            <a:ext cx="475783" cy="60892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95097" tIns="47549" rIns="95097" bIns="47549">
            <a:spAutoFit/>
          </a:bodyPr>
          <a:lstStyle/>
          <a:p>
            <a:pPr defTabSz="951230" eaLnBrk="0" hangingPunct="0">
              <a:defRPr/>
            </a:pPr>
            <a:r>
              <a:rPr lang="en-AU" sz="3335" dirty="0">
                <a:solidFill>
                  <a:prstClr val="black"/>
                </a:solidFill>
                <a:latin typeface="Calibri" panose="020F0502020204030204"/>
              </a:rPr>
              <a:t>O</a:t>
            </a:r>
            <a:endParaRPr lang="en-AU" sz="3335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2" name="Line 10"/>
          <p:cNvSpPr>
            <a:spLocks noChangeShapeType="1"/>
          </p:cNvSpPr>
          <p:nvPr/>
        </p:nvSpPr>
        <p:spPr bwMode="auto">
          <a:xfrm>
            <a:off x="5990391" y="3044102"/>
            <a:ext cx="39960" cy="310717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lIns="95097" tIns="47549" rIns="95097" bIns="47549"/>
          <a:lstStyle/>
          <a:p>
            <a:endParaRPr lang="en-US" sz="2400"/>
          </a:p>
        </p:txBody>
      </p:sp>
      <p:sp>
        <p:nvSpPr>
          <p:cNvPr id="53" name="Line 12"/>
          <p:cNvSpPr>
            <a:spLocks noChangeShapeType="1"/>
          </p:cNvSpPr>
          <p:nvPr/>
        </p:nvSpPr>
        <p:spPr bwMode="black">
          <a:xfrm flipV="1">
            <a:off x="5181599" y="5463504"/>
            <a:ext cx="1773912" cy="12736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</a:ln>
        </p:spPr>
        <p:txBody>
          <a:bodyPr wrap="square" lIns="95097" tIns="47549" rIns="95097" bIns="47549" anchor="ctr">
            <a:spAutoFit/>
          </a:bodyPr>
          <a:lstStyle/>
          <a:p>
            <a:endParaRPr lang="en-US" sz="2400"/>
          </a:p>
        </p:txBody>
      </p:sp>
      <p:sp>
        <p:nvSpPr>
          <p:cNvPr id="55" name="TextBox 54"/>
          <p:cNvSpPr txBox="1"/>
          <p:nvPr/>
        </p:nvSpPr>
        <p:spPr>
          <a:xfrm>
            <a:off x="5802483" y="1853727"/>
            <a:ext cx="357790" cy="482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35" b="1" dirty="0"/>
              <a:t>P</a:t>
            </a:r>
            <a:endParaRPr lang="en-US" sz="2535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445177" y="4867920"/>
            <a:ext cx="3498767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35" b="1" dirty="0">
                <a:latin typeface="+mj-lt"/>
              </a:rPr>
              <a:t>OUTCOME:</a:t>
            </a:r>
            <a:endParaRPr lang="en-US" sz="2135" b="1" dirty="0">
              <a:latin typeface="+mj-lt"/>
            </a:endParaRPr>
          </a:p>
          <a:p>
            <a:r>
              <a:rPr lang="en-US" sz="2135" b="1" dirty="0">
                <a:latin typeface="+mj-lt"/>
              </a:rPr>
              <a:t> COPD exacerbations</a:t>
            </a:r>
            <a:endParaRPr lang="en-US" sz="2135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715" y="133241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Consideration of wide range of confounders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Use of active comparator, new user design which limited biases due to inclusion of prevalent users.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Differentiation of outcomes into moderate and severe exacerbations leading to more nuanced identification of role of novel drugs in management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Large sample size and a long follow up period</a:t>
            </a:r>
            <a:endParaRPr lang="en-US"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53886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adherence unknown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Residual Confounding given the observational nature of the study.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determine whether the use of glucagon-like peptide 1 (GLP-1) receptor agonists, dipeptidyl peptidase 4 (DPP-4) inhibitors, and sodium-glucose co-transporter-2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SGLT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-2) inhibitors, separately, is associated with a decreased risk of exacerbations of chronic obstructive pulmonary disease among patients with chronic obstructive pulmonary disease and type 2 diabetes.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838200" y="201840"/>
            <a:ext cx="10515600" cy="84319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5030"/>
            <a:ext cx="10515600" cy="5131933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US" dirty="0">
                <a:latin typeface="MetaSerifProBook-Regular"/>
              </a:rPr>
              <a:t>T</a:t>
            </a:r>
            <a:r>
              <a:rPr lang="en-US" sz="2800" b="0" i="0" u="none" strike="noStrike" baseline="0" dirty="0">
                <a:latin typeface="MetaSerifProBook-Regular"/>
              </a:rPr>
              <a:t>he use of GLP-1 receptor agonists and </a:t>
            </a:r>
            <a:r>
              <a:rPr lang="en-US" sz="2800" b="0" i="0" u="none" strike="noStrike" baseline="0" dirty="0" err="1">
                <a:latin typeface="MetaSerifProBook-Regular"/>
              </a:rPr>
              <a:t>SGLT</a:t>
            </a:r>
            <a:r>
              <a:rPr lang="en-US" sz="2800" b="0" i="0" u="none" strike="noStrike" baseline="0" dirty="0">
                <a:latin typeface="MetaSerifProBook-Regular"/>
              </a:rPr>
              <a:t>-2 inhibitors was associated with a lower risk of severe exacerbations among patients with type 2 diabetes and chronic obstructive pulmonary disease compared with sulfonylureas.</a:t>
            </a:r>
            <a:endParaRPr lang="en-US" sz="2800" b="0" i="0" u="none" strike="noStrike" baseline="0" dirty="0">
              <a:latin typeface="MetaSerifProBook-Regular"/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latin typeface="MetaSerifProBook-Regular"/>
              </a:rPr>
              <a:t>Risk reduction with DPP-4 inhibitors was insignificant.</a:t>
            </a:r>
            <a:endParaRPr lang="en-US" dirty="0">
              <a:latin typeface="MetaSerifProBook-Regular"/>
            </a:endParaRPr>
          </a:p>
          <a:p>
            <a:pPr algn="l">
              <a:lnSpc>
                <a:spcPct val="150000"/>
              </a:lnSpc>
            </a:pPr>
            <a:r>
              <a:rPr lang="en-US" dirty="0">
                <a:latin typeface="MetaSerifProBook-Regular"/>
              </a:rPr>
              <a:t>Further </a:t>
            </a:r>
            <a:r>
              <a:rPr lang="en-US" dirty="0" err="1">
                <a:latin typeface="MetaSerifProBook-Regular"/>
              </a:rPr>
              <a:t>RCTs</a:t>
            </a:r>
            <a:r>
              <a:rPr lang="en-US" dirty="0">
                <a:latin typeface="MetaSerifProBook-Regular"/>
              </a:rPr>
              <a:t> are required to investigate the potential of GLP-1 agonist and </a:t>
            </a:r>
            <a:r>
              <a:rPr lang="en-US" dirty="0" err="1">
                <a:latin typeface="MetaSerifProBook-Regular"/>
              </a:rPr>
              <a:t>SGLT</a:t>
            </a:r>
            <a:r>
              <a:rPr lang="en-US" dirty="0">
                <a:latin typeface="MetaSerifProBook-Regular"/>
              </a:rPr>
              <a:t>-2 inhibitors as a therapeutic option.</a:t>
            </a:r>
            <a:endParaRPr lang="en-US" dirty="0">
              <a:latin typeface="MetaSerifProBook-Regular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369447" y="4014888"/>
            <a:ext cx="4662400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8278874" y="4014888"/>
            <a:ext cx="3628647" cy="656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defTabSz="1219200">
              <a:buClr>
                <a:srgbClr val="000000"/>
              </a:buClr>
            </a:pPr>
            <a:endParaRPr sz="2665" kern="0" dirty="0">
              <a:solidFill>
                <a:srgbClr val="000000"/>
              </a:solidFill>
              <a:latin typeface="Arial" panose="020B0604020202020204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Design: 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Population based cohort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Data Sources: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CPRD: </a:t>
            </a:r>
            <a:r>
              <a:rPr lang="en-US" dirty="0" err="1"/>
              <a:t>Gp</a:t>
            </a:r>
            <a:r>
              <a:rPr lang="en-US" dirty="0"/>
              <a:t> Online Data (GOLD) and Aurum databases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HES APC: Hospital episode statistics admitted patient care database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Office for national statistics databases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11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Study Population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03 Active comparator new user cohorts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8542" y="2508628"/>
            <a:ext cx="8895476" cy="3351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059244" y="6304002"/>
            <a:ext cx="2579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 Jan 2007-31 Dec 2019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51894" y="6303563"/>
            <a:ext cx="2579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 Jan 2007-31 Dec 2019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044544" y="6303124"/>
            <a:ext cx="257991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01 Jan 2013-31 Dec 2019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INCLUSION CRITERIA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01 year of medical history in CPRD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01 diagnostic code for COPD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EXCLUSION CRITERIA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48627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Age &lt; 40 years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Concomitantly treated with study drugs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Previously treated with drug of interest or </a:t>
            </a:r>
            <a:r>
              <a:rPr lang="en-US" dirty="0" err="1"/>
              <a:t>sulphonylureas</a:t>
            </a:r>
            <a:r>
              <a:rPr lang="en-US" dirty="0"/>
              <a:t> in last year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Incretin based drug use in last year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ESRD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EXPOSURE DEFINITION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Continuously exposed: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Date of one prescription overlapped the next one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60 days grace period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Treatment Discontinuation</a:t>
            </a:r>
            <a:endParaRPr lang="en-US" dirty="0"/>
          </a:p>
          <a:p>
            <a:pPr lvl="1">
              <a:lnSpc>
                <a:spcPct val="150000"/>
              </a:lnSpc>
            </a:pPr>
            <a:r>
              <a:rPr lang="en-US" dirty="0"/>
              <a:t>No new prescription at end of 60 days grace period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END POINT OF FOLLOW UP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en-US" sz="2800" dirty="0"/>
              <a:t>COPD exacerbation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Treatment discontinuation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Switching to or adding on one of the study drugs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Death from any cause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End of registration with CPRD</a:t>
            </a:r>
            <a:endParaRPr lang="en-US" sz="2800" dirty="0"/>
          </a:p>
          <a:p>
            <a:pPr lvl="1">
              <a:lnSpc>
                <a:spcPct val="150000"/>
              </a:lnSpc>
            </a:pPr>
            <a:r>
              <a:rPr lang="en-US" sz="2800" dirty="0"/>
              <a:t>End of study period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4999</Words>
  <Application>WPS Presentation</Application>
  <PresentationFormat>Widescreen</PresentationFormat>
  <Paragraphs>195</Paragraphs>
  <Slides>30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4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MetaSerifProBook-Regular</vt:lpstr>
      <vt:lpstr>Arial</vt:lpstr>
      <vt:lpstr>Georgia</vt:lpstr>
      <vt:lpstr>Lato</vt:lpstr>
      <vt:lpstr>Segoe Print</vt:lpstr>
      <vt:lpstr>Calibri</vt:lpstr>
      <vt:lpstr>Office Theme</vt:lpstr>
      <vt:lpstr>JOURNAL CLUB</vt:lpstr>
      <vt:lpstr>PowerPoint 演示文稿</vt:lpstr>
      <vt:lpstr>OBJECTIVE</vt:lpstr>
      <vt:lpstr>METHODOLOGY</vt:lpstr>
      <vt:lpstr>METHODOLOGY</vt:lpstr>
      <vt:lpstr>INCLUSION CRITERIA</vt:lpstr>
      <vt:lpstr>EXCLUSION CRITERIA</vt:lpstr>
      <vt:lpstr>EXPOSURE DEFINITION</vt:lpstr>
      <vt:lpstr>END POINT OF FOLLOW UP </vt:lpstr>
      <vt:lpstr>OUTCOMES</vt:lpstr>
      <vt:lpstr>PowerPoint 演示文稿</vt:lpstr>
      <vt:lpstr>PATIENT CHARACTERISTICS: GLP1</vt:lpstr>
      <vt:lpstr>PATIENT CHARACTERISTICS: GLP1</vt:lpstr>
      <vt:lpstr>PATIENT CHARACTERISTICS: GLP1</vt:lpstr>
      <vt:lpstr>PATIENT CHARACTERISTICS: GLP1</vt:lpstr>
      <vt:lpstr>PowerPoint 演示文稿</vt:lpstr>
      <vt:lpstr>PowerPoint 演示文稿</vt:lpstr>
      <vt:lpstr>RESULTS</vt:lpstr>
      <vt:lpstr>RESULTS</vt:lpstr>
      <vt:lpstr>RESULTS</vt:lpstr>
      <vt:lpstr>RESULTS</vt:lpstr>
      <vt:lpstr>RESULTS</vt:lpstr>
      <vt:lpstr>RESULTS</vt:lpstr>
      <vt:lpstr>CRITICAL APPRAISAL</vt:lpstr>
      <vt:lpstr>REFERENCE QUESTION</vt:lpstr>
      <vt:lpstr>VALIDITY</vt:lpstr>
      <vt:lpstr>GATE Framework Assessment : PECOT</vt:lpstr>
      <vt:lpstr>STRENGTHS</vt:lpstr>
      <vt:lpstr>LIMITATIONS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CLUB</dc:title>
  <dc:creator>Prashant Amba</dc:creator>
  <cp:lastModifiedBy>Dr. Prince Manchanda</cp:lastModifiedBy>
  <cp:revision>4</cp:revision>
  <dcterms:created xsi:type="dcterms:W3CDTF">2023-03-04T03:28:00Z</dcterms:created>
  <dcterms:modified xsi:type="dcterms:W3CDTF">2023-08-21T06:20:42Z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D61E77EDBBB74F8B8900724DA7D7CB49</vt:lpwstr>
  </property>
  <property fmtid="{D5CDD505-2E9C-101B-9397-08002B2CF9AE}" pid="3" name="KSOProductBuildVer">
    <vt:lpwstr>1033-11.2.0.11537</vt:lpwstr>
  </property>
</Properties>
</file>