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367" r:id="rId5"/>
    <p:sldId id="366" r:id="rId6"/>
    <p:sldId id="388" r:id="rId7"/>
    <p:sldId id="399" r:id="rId8"/>
    <p:sldId id="409" r:id="rId9"/>
    <p:sldId id="410" r:id="rId10"/>
    <p:sldId id="374" r:id="rId11"/>
    <p:sldId id="411" r:id="rId12"/>
    <p:sldId id="412" r:id="rId13"/>
    <p:sldId id="414" r:id="rId14"/>
    <p:sldId id="415" r:id="rId15"/>
    <p:sldId id="403" r:id="rId16"/>
    <p:sldId id="417" r:id="rId17"/>
    <p:sldId id="418" r:id="rId18"/>
    <p:sldId id="406" r:id="rId19"/>
    <p:sldId id="419" r:id="rId20"/>
    <p:sldId id="401" r:id="rId21"/>
    <p:sldId id="400" r:id="rId22"/>
    <p:sldId id="420" r:id="rId23"/>
    <p:sldId id="416" r:id="rId24"/>
    <p:sldId id="421" r:id="rId25"/>
    <p:sldId id="372" r:id="rId26"/>
    <p:sldId id="397" r:id="rId27"/>
    <p:sldId id="422" r:id="rId28"/>
    <p:sldId id="398" r:id="rId29"/>
    <p:sldId id="303" r:id="rId30"/>
    <p:sldId id="288" r:id="rId31"/>
    <p:sldId id="289" r:id="rId32"/>
    <p:sldId id="290" r:id="rId33"/>
    <p:sldId id="291" r:id="rId34"/>
    <p:sldId id="304" r:id="rId35"/>
    <p:sldId id="292" r:id="rId36"/>
    <p:sldId id="293" r:id="rId37"/>
    <p:sldId id="294" r:id="rId38"/>
    <p:sldId id="295" r:id="rId39"/>
    <p:sldId id="296" r:id="rId40"/>
    <p:sldId id="361" r:id="rId41"/>
    <p:sldId id="298" r:id="rId42"/>
    <p:sldId id="297" r:id="rId43"/>
    <p:sldId id="423" r:id="rId44"/>
    <p:sldId id="299" r:id="rId45"/>
  </p:sldIdLst>
  <p:sldSz cx="9144000" cy="5143500" type="screen16x9"/>
  <p:notesSz cx="6858000" cy="9144000"/>
  <p:embeddedFontLst>
    <p:embeddedFont>
      <p:font typeface="Raleway"/>
      <p:regular r:id="rId49"/>
    </p:embeddedFont>
    <p:embeddedFont>
      <p:font typeface="Lato" panose="020F0502020204030203"/>
      <p:regular r:id="rId50"/>
      <p:bold r:id="rId51"/>
      <p:italic r:id="rId52"/>
      <p:boldItalic r:id="rId53"/>
    </p:embeddedFont>
    <p:embeddedFont>
      <p:font typeface="Georgia" panose="02040502050405020303"/>
      <p:regular r:id="rId54"/>
    </p:embeddedFont>
    <p:embeddedFont>
      <p:font typeface="Calibri" panose="020F0502020204030204"/>
      <p:regular r:id="rId55"/>
      <p:bold r:id="rId56"/>
      <p:italic r:id="rId57"/>
      <p:boldItalic r:id="rId58"/>
    </p:embeddedFont>
    <p:embeddedFont>
      <p:font typeface="MS PGothic" panose="020B0600070205080204" pitchFamily="34" charset="-128"/>
      <p:regular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3" autoAdjust="0"/>
    <p:restoredTop sz="78727" autoAdjust="0"/>
  </p:normalViewPr>
  <p:slideViewPr>
    <p:cSldViewPr snapToGrid="0">
      <p:cViewPr varScale="1">
        <p:scale>
          <a:sx n="76" d="100"/>
          <a:sy n="76" d="100"/>
        </p:scale>
        <p:origin x="58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9" Type="http://schemas.openxmlformats.org/officeDocument/2006/relationships/font" Target="fonts/font11.fntdata"/><Relationship Id="rId58" Type="http://schemas.openxmlformats.org/officeDocument/2006/relationships/font" Target="fonts/font10.fntdata"/><Relationship Id="rId57" Type="http://schemas.openxmlformats.org/officeDocument/2006/relationships/font" Target="fonts/font9.fntdata"/><Relationship Id="rId56" Type="http://schemas.openxmlformats.org/officeDocument/2006/relationships/font" Target="fonts/font8.fntdata"/><Relationship Id="rId55" Type="http://schemas.openxmlformats.org/officeDocument/2006/relationships/font" Target="fonts/font7.fntdata"/><Relationship Id="rId54" Type="http://schemas.openxmlformats.org/officeDocument/2006/relationships/font" Target="fonts/font6.fntdata"/><Relationship Id="rId53" Type="http://schemas.openxmlformats.org/officeDocument/2006/relationships/font" Target="fonts/font5.fntdata"/><Relationship Id="rId52" Type="http://schemas.openxmlformats.org/officeDocument/2006/relationships/font" Target="fonts/font4.fntdata"/><Relationship Id="rId51" Type="http://schemas.openxmlformats.org/officeDocument/2006/relationships/font" Target="fonts/font3.fntdata"/><Relationship Id="rId50" Type="http://schemas.openxmlformats.org/officeDocument/2006/relationships/font" Target="fonts/font2.fntdata"/><Relationship Id="rId5" Type="http://schemas.openxmlformats.org/officeDocument/2006/relationships/slide" Target="slides/slide2.xml"/><Relationship Id="rId49" Type="http://schemas.openxmlformats.org/officeDocument/2006/relationships/font" Target="fonts/font1.fntdata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b03ddde7f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b03ddde7f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69D1C-FACB-4362-A485-23F9AA9CF4C9}" type="slidenum">
              <a:rPr lang="en-AU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AU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675" y="25"/>
            <a:ext cx="9144000" cy="7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" name="Google Shape;11;p2"/>
          <p:cNvGrpSpPr/>
          <p:nvPr/>
        </p:nvGrpSpPr>
        <p:grpSpPr>
          <a:xfrm>
            <a:off x="792392" y="882218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Arial" panose="020B0604020202020204"/>
              <a:buNone/>
              <a:defRPr sz="4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 panose="02040502050405020303"/>
              <a:buNone/>
              <a:defRPr sz="2400"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725" cy="6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99927" y="2"/>
            <a:ext cx="745750" cy="682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6" name="Google Shape;7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ED2D-A8D6-4CEE-8087-6771087D9D2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9065-699F-419D-975E-222B7DE649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6" name="Google Shape;26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4" name="Google Shape;34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5" name="Google Shape;3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8" name="Google Shape;5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4" name="Google Shape;64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 panose="020F0502020204030203"/>
              <a:buChar char="●"/>
              <a:defRPr sz="13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JOURNAL CLUB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  <a:sym typeface="Georgia" panose="02040502050405020303"/>
              </a:rPr>
              <a:t>PRESENTER</a:t>
            </a:r>
            <a:r>
              <a:rPr lang="en-GB" sz="2000" dirty="0"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  <a:sym typeface="Georgia" panose="02040502050405020303"/>
              </a:rPr>
              <a:t>:</a:t>
            </a:r>
            <a:endParaRPr sz="2000" dirty="0">
              <a:latin typeface="+mj-lt"/>
              <a:ea typeface="Sans Serif Collection" panose="020B0502040504020204" pitchFamily="34" charset="0"/>
              <a:cs typeface="Sans Serif Collection" panose="020B0502040504020204" pitchFamily="34" charset="0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latin typeface="+mn-lt"/>
                <a:ea typeface="Sans Serif Collection" panose="020B0502040504020204" pitchFamily="34" charset="0"/>
                <a:cs typeface="Sans Serif Collection" panose="020B0502040504020204" pitchFamily="34" charset="0"/>
                <a:sym typeface="Georgia" panose="02040502050405020303"/>
              </a:rPr>
              <a:t>Maj </a:t>
            </a:r>
            <a:r>
              <a:rPr lang="en-GB" sz="1800" dirty="0" err="1" smtClean="0">
                <a:latin typeface="+mn-lt"/>
                <a:ea typeface="Sans Serif Collection" panose="020B0502040504020204" pitchFamily="34" charset="0"/>
                <a:cs typeface="Sans Serif Collection" panose="020B0502040504020204" pitchFamily="34" charset="0"/>
                <a:sym typeface="Georgia" panose="02040502050405020303"/>
              </a:rPr>
              <a:t>Dwarakanadh</a:t>
            </a:r>
            <a:endParaRPr lang="en-GB" sz="1800" dirty="0">
              <a:latin typeface="+mn-lt"/>
              <a:ea typeface="Sans Serif Collection" panose="020B0502040504020204" pitchFamily="34" charset="0"/>
              <a:cs typeface="Sans Serif Collection" panose="020B0502040504020204" pitchFamily="34" charset="0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+mn-lt"/>
              <a:ea typeface="Sans Serif Collection" panose="020B0502040504020204" pitchFamily="34" charset="0"/>
              <a:cs typeface="Sans Serif Collection" panose="020B0502040504020204" pitchFamily="34" charset="0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5106693" y="3011165"/>
            <a:ext cx="3823948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+mn-lt"/>
                <a:ea typeface="Georgia" panose="02040502050405020303"/>
                <a:cs typeface="Georgia" panose="02040502050405020303"/>
                <a:sym typeface="Georgia" panose="02040502050405020303"/>
              </a:rPr>
              <a:t>MODERATOR</a:t>
            </a:r>
            <a:r>
              <a:rPr lang="en-GB" sz="2000" dirty="0">
                <a:latin typeface="+mn-lt"/>
                <a:ea typeface="Georgia" panose="02040502050405020303"/>
                <a:cs typeface="Georgia" panose="02040502050405020303"/>
                <a:sym typeface="Georgia" panose="02040502050405020303"/>
              </a:rPr>
              <a:t>:</a:t>
            </a:r>
            <a:endParaRPr sz="2000" dirty="0">
              <a:latin typeface="+mn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+mn-lt"/>
                <a:ea typeface="Georgia" panose="02040502050405020303"/>
                <a:cs typeface="Georgia" panose="02040502050405020303"/>
                <a:sym typeface="Georgia" panose="02040502050405020303"/>
              </a:rPr>
              <a:t>COL </a:t>
            </a:r>
            <a:r>
              <a:rPr lang="en-GB" sz="1800" dirty="0" smtClean="0">
                <a:latin typeface="+mn-lt"/>
                <a:ea typeface="Georgia" panose="02040502050405020303"/>
                <a:cs typeface="Georgia" panose="02040502050405020303"/>
                <a:sym typeface="Georgia" panose="02040502050405020303"/>
              </a:rPr>
              <a:t>P S </a:t>
            </a:r>
            <a:r>
              <a:rPr lang="en-GB" sz="1800" dirty="0" smtClean="0">
                <a:latin typeface="+mn-lt"/>
                <a:ea typeface="Georgia" panose="02040502050405020303"/>
                <a:cs typeface="Georgia" panose="02040502050405020303"/>
                <a:sym typeface="Georgia" panose="02040502050405020303"/>
              </a:rPr>
              <a:t>Chauhan</a:t>
            </a:r>
            <a:endParaRPr lang="en-GB" sz="1800" dirty="0">
              <a:latin typeface="+mn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/>
              <a:t>STATISTICAL ANALYSIS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The </a:t>
            </a:r>
            <a:r>
              <a:rPr lang="en-US" sz="2000" dirty="0" smtClean="0">
                <a:latin typeface="+mn-lt"/>
              </a:rPr>
              <a:t>effects </a:t>
            </a:r>
            <a:r>
              <a:rPr lang="en-US" sz="2000" dirty="0">
                <a:latin typeface="+mn-lt"/>
              </a:rPr>
              <a:t>were </a:t>
            </a:r>
            <a:r>
              <a:rPr lang="en-US" sz="2000" dirty="0" smtClean="0">
                <a:latin typeface="+mn-lt"/>
              </a:rPr>
              <a:t>assessed for potassium outcomes using </a:t>
            </a:r>
            <a:r>
              <a:rPr lang="en-US" sz="2000" dirty="0">
                <a:latin typeface="+mn-lt"/>
              </a:rPr>
              <a:t>the intention-to-treat </a:t>
            </a:r>
            <a:r>
              <a:rPr lang="en-US" sz="2000" dirty="0" smtClean="0">
                <a:latin typeface="+mn-lt"/>
              </a:rPr>
              <a:t>population</a:t>
            </a:r>
            <a:endParaRPr lang="en-US" sz="2000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Treatment </a:t>
            </a:r>
            <a:r>
              <a:rPr lang="en-US" sz="2000" dirty="0">
                <a:latin typeface="+mn-lt"/>
              </a:rPr>
              <a:t>effects from each study, </a:t>
            </a:r>
            <a:r>
              <a:rPr lang="en-US" sz="2000" dirty="0" smtClean="0">
                <a:latin typeface="+mn-lt"/>
              </a:rPr>
              <a:t>expressed </a:t>
            </a:r>
            <a:r>
              <a:rPr lang="en-US" sz="2000" dirty="0">
                <a:latin typeface="+mn-lt"/>
              </a:rPr>
              <a:t>as hazard ratios (</a:t>
            </a:r>
            <a:r>
              <a:rPr lang="en-US" sz="2000" dirty="0" smtClean="0">
                <a:latin typeface="+mn-lt"/>
              </a:rPr>
              <a:t>HRs)</a:t>
            </a:r>
            <a:endParaRPr lang="en-US" sz="2000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</a:t>
            </a:r>
            <a:r>
              <a:rPr lang="en-US" sz="2000" dirty="0" smtClean="0">
                <a:latin typeface="+mn-lt"/>
              </a:rPr>
              <a:t>orresponding </a:t>
            </a:r>
            <a:r>
              <a:rPr lang="en-US" sz="2000" dirty="0">
                <a:latin typeface="+mn-lt"/>
              </a:rPr>
              <a:t>95% CIs, were pooled with the random-effects model and the Mantel-</a:t>
            </a:r>
            <a:r>
              <a:rPr lang="en-US" sz="2000" dirty="0" err="1">
                <a:latin typeface="+mn-lt"/>
              </a:rPr>
              <a:t>Haenszel</a:t>
            </a:r>
            <a:r>
              <a:rPr lang="en-US" sz="2000" dirty="0">
                <a:latin typeface="+mn-lt"/>
              </a:rPr>
              <a:t> method. </a:t>
            </a:r>
            <a:endParaRPr lang="en-US" sz="2000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/>
              <a:t>STATISTICAL ANALYSIS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Heterogeneity </a:t>
            </a:r>
            <a:r>
              <a:rPr lang="en-US" sz="2000" dirty="0">
                <a:latin typeface="+mn-lt"/>
              </a:rPr>
              <a:t>in treatment effect estimates across baseline participant </a:t>
            </a:r>
            <a:r>
              <a:rPr lang="en-US" sz="2000" dirty="0" smtClean="0">
                <a:latin typeface="+mn-lt"/>
              </a:rPr>
              <a:t>subgroups </a:t>
            </a:r>
            <a:r>
              <a:rPr lang="en-US" sz="2000" dirty="0">
                <a:latin typeface="+mn-lt"/>
              </a:rPr>
              <a:t>was also assessed with </a:t>
            </a:r>
            <a:r>
              <a:rPr lang="en-US" sz="2000" dirty="0" err="1">
                <a:latin typeface="+mn-lt"/>
              </a:rPr>
              <a:t>P</a:t>
            </a:r>
            <a:r>
              <a:rPr lang="en-US" sz="1000" dirty="0" err="1">
                <a:latin typeface="+mn-lt"/>
              </a:rPr>
              <a:t>heterogeneity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values.</a:t>
            </a:r>
            <a:endParaRPr lang="en-US" sz="2000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Mean change in serum potassium </a:t>
            </a:r>
            <a:r>
              <a:rPr lang="en-US" sz="2000" dirty="0" smtClean="0">
                <a:latin typeface="+mn-lt"/>
              </a:rPr>
              <a:t>levels assessed from baseline </a:t>
            </a:r>
            <a:r>
              <a:rPr lang="en-US" sz="2000" dirty="0">
                <a:latin typeface="+mn-lt"/>
              </a:rPr>
              <a:t>to weeks 52, 104, 156, and </a:t>
            </a:r>
            <a:r>
              <a:rPr lang="en-US" sz="2000" dirty="0" smtClean="0">
                <a:latin typeface="+mn-lt"/>
              </a:rPr>
              <a:t>208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/>
              <a:t>STATISTICAL ANALYSIS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0" indent="0" algn="just"/>
            <a:r>
              <a:rPr lang="en-US" sz="2000" b="1" dirty="0" smtClean="0">
                <a:latin typeface="+mn-lt"/>
              </a:rPr>
              <a:t>Sensitivity </a:t>
            </a:r>
            <a:r>
              <a:rPr lang="en-US" sz="2000" b="1" dirty="0">
                <a:latin typeface="+mn-lt"/>
              </a:rPr>
              <a:t>analysis for the primary </a:t>
            </a:r>
            <a:r>
              <a:rPr lang="en-US" sz="2000" b="1" dirty="0" smtClean="0">
                <a:latin typeface="+mn-lt"/>
              </a:rPr>
              <a:t>outcome </a:t>
            </a:r>
            <a:endParaRPr lang="en-US" sz="2000" b="1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Data from DAPA-HF </a:t>
            </a:r>
            <a:r>
              <a:rPr lang="en-US" sz="2000" dirty="0">
                <a:latin typeface="+mn-lt"/>
              </a:rPr>
              <a:t>and EMPEROR-Reduced </a:t>
            </a:r>
            <a:r>
              <a:rPr lang="en-US" sz="2000" dirty="0" smtClean="0">
                <a:latin typeface="+mn-lt"/>
              </a:rPr>
              <a:t>included regardless </a:t>
            </a:r>
            <a:r>
              <a:rPr lang="en-US" sz="2000" dirty="0">
                <a:latin typeface="+mn-lt"/>
              </a:rPr>
              <a:t>of diabetes status </a:t>
            </a:r>
            <a:r>
              <a:rPr lang="en-US" sz="2000" dirty="0" smtClean="0">
                <a:latin typeface="+mn-lt"/>
              </a:rPr>
              <a:t>to </a:t>
            </a:r>
            <a:r>
              <a:rPr lang="en-US" sz="2000" dirty="0">
                <a:latin typeface="+mn-lt"/>
              </a:rPr>
              <a:t>assess the </a:t>
            </a:r>
            <a:r>
              <a:rPr lang="en-US" sz="2000" dirty="0" smtClean="0">
                <a:latin typeface="+mn-lt"/>
              </a:rPr>
              <a:t>robustness </a:t>
            </a:r>
            <a:r>
              <a:rPr lang="en-US" sz="2000" dirty="0">
                <a:latin typeface="+mn-lt"/>
              </a:rPr>
              <a:t>of our findings in a broader patient </a:t>
            </a:r>
            <a:r>
              <a:rPr lang="en-US" sz="2000" dirty="0" smtClean="0">
                <a:latin typeface="+mn-lt"/>
              </a:rPr>
              <a:t>population.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BASELINE CHARACTERISTICS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" y="705080"/>
            <a:ext cx="9066882" cy="417062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3149600" y="38608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5-Point Star 5"/>
          <p:cNvSpPr/>
          <p:nvPr/>
        </p:nvSpPr>
        <p:spPr>
          <a:xfrm>
            <a:off x="3149600" y="413965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 smtClean="0"/>
              <a:t>RESULTS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Across all included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trials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1754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participants developed serious hyperkalemia, 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1119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investigator-reported hyperkalemia events were recorded. 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The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incidence of serious hyperkalemia was substantially higher in the kidney outcome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trials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 smtClean="0"/>
              <a:t>RESULTS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R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isk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of serious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hyperka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l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emia reduced by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16%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(HR, 0.84 [95% CI, 0.76–0.93]; an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effect consistent across trials 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0" indent="0" algn="just"/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This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effect was unchanged in a sensitivity analysis that included data from DAPA-HF and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EMPEROR-Reduced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(HR, 0.82 [95% CI, 0.75–0.90]; 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Incidence of mild hyperkalemia was also modestly low (HR, 0.92 [95% CI, 0.86–0.98]; 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-251596" y="11850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85800" lvl="1" indent="0" algn="just">
              <a:lnSpc>
                <a:spcPct val="150000"/>
              </a:lnSpc>
              <a:buSzPts val="2400"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      Median progression free survival 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1143000" lvl="2" indent="0" algn="just">
              <a:lnSpc>
                <a:spcPct val="150000"/>
              </a:lnSpc>
              <a:buSzPts val="2400"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	59.1 month in 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KRd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 arm ( 95% CI 54.8-not estimable) 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1143000" lvl="2" indent="0" algn="just">
              <a:lnSpc>
                <a:spcPct val="150000"/>
              </a:lnSpc>
              <a:buSzPts val="2400"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	41.4 months  in Lenalidomide arm (95 % CI 33.2-65.4)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1143000" lvl="2" indent="0" algn="just">
              <a:lnSpc>
                <a:spcPct val="150000"/>
              </a:lnSpc>
              <a:buSzPts val="2400"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	HR 0.51 (95% CI 0.31-0.86) [P= 0.012]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1143000" lvl="2" indent="0" algn="just">
              <a:lnSpc>
                <a:spcPct val="150000"/>
              </a:lnSpc>
              <a:buSzPts val="2400"/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1143000" lvl="2" indent="0" algn="just">
              <a:lnSpc>
                <a:spcPct val="150000"/>
              </a:lnSpc>
              <a:buSzPts val="2400"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Rate of MRD negativity higher in 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KRd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 arm 53% vs 31% in lenalidomide arm [p=0.0035]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1" y="823200"/>
            <a:ext cx="8659257" cy="3985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 smtClean="0"/>
              <a:t>RESULTS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286075" y="936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Risk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of investigator-reported hyperkalemia events by 20%, an effect consistent across trials (HR, 0.80 [95% CI, 0.68–0.93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]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The incidence of serious hyperkalemia was higher in participants with 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eGFR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 &lt;60 mL∙min−1∙1.73 m−2, a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history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of heart failure, and those using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MRAs at baseline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The beneficial effect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on serious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hyperkalemia appeared larger in participants not receiving RAAS inhibitors at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baseline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446"/>
            <a:ext cx="9144000" cy="4121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012" y="823200"/>
            <a:ext cx="8763963" cy="4082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5" y="823200"/>
            <a:ext cx="8085129" cy="4112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90469" y="4523256"/>
            <a:ext cx="21259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+mj-lt"/>
              </a:rPr>
              <a:t>AHA JOURNALS</a:t>
            </a:r>
            <a:endParaRPr lang="en-US" sz="1500" dirty="0" smtClean="0">
              <a:latin typeface="+mj-lt"/>
            </a:endParaRPr>
          </a:p>
          <a:p>
            <a:r>
              <a:rPr lang="en-US" sz="1200" b="1" dirty="0" smtClean="0">
                <a:latin typeface="+mj-lt"/>
              </a:rPr>
              <a:t>MAY 10 2022</a:t>
            </a:r>
            <a:endParaRPr lang="en-US" sz="12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039"/>
            <a:ext cx="9144000" cy="3930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 smtClean="0"/>
              <a:t>RESULTS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286075" y="936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Addl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 analysis of CREDENCE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and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DAPA-CKD, with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the use of more granular 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eGFR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 categories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demonstrated consistent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relative risk reductions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with SGLT2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inhibitors across all 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eGFR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categories. 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012" y="823200"/>
            <a:ext cx="8763963" cy="40820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1" y="685800"/>
            <a:ext cx="7873763" cy="4219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 smtClean="0"/>
              <a:t>RESULTS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286075" y="936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SGLT2 inhibitors did not affect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the hypokalemia which is consistent across trials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The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neutral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effect on hypokalemia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was consistent across a range of participant characteristics, including those receiving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diuretics. 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6" y="823200"/>
            <a:ext cx="8376300" cy="4057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3172"/>
            <a:ext cx="9144000" cy="39878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800" y="208369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7275" y="4711023"/>
            <a:ext cx="3305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MRD NEGATIVITY RATE</a:t>
            </a:r>
            <a:endParaRPr lang="en-US" sz="2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739" y="1662633"/>
            <a:ext cx="8593742" cy="2265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0233" y="4127891"/>
            <a:ext cx="8593742" cy="2265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" y="823200"/>
            <a:ext cx="9110268" cy="4301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 smtClean="0"/>
              <a:t>RESULTS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286075" y="936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The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mean difference in serum potassium from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baseline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was modestly lower in participants randomized to SGLT2 inhibition compared with placebo at annual visits up to 4 years after randomization 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096" y="823200"/>
            <a:ext cx="8857282" cy="36671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5129" y="2095675"/>
            <a:ext cx="8593742" cy="2265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5129" y="3839711"/>
            <a:ext cx="8593742" cy="2265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8"/>
          <p:cNvSpPr txBox="1"/>
          <p:nvPr/>
        </p:nvSpPr>
        <p:spPr>
          <a:xfrm>
            <a:off x="2864581" y="4547724"/>
            <a:ext cx="589603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 panose="02040502050405020303"/>
              <a:buNone/>
              <a:defRPr sz="2400" b="0" i="0" u="none" strike="noStrike" cap="none">
                <a:solidFill>
                  <a:schemeClr val="accent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 panose="020F0502020204030203"/>
              <a:buNone/>
              <a:defRPr sz="1600" b="0" i="0" u="none" strike="noStrike" cap="none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 panose="020F0502020204030203"/>
              <a:buNone/>
              <a:defRPr sz="1600" b="0" i="0" u="none" strike="noStrike" cap="none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 panose="020F0502020204030203"/>
              <a:buNone/>
              <a:defRPr sz="1600" b="0" i="0" u="none" strike="noStrike" cap="none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 panose="020F0502020204030203"/>
              <a:buNone/>
              <a:defRPr sz="1600" b="0" i="0" u="none" strike="noStrike" cap="none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 panose="020F0502020204030203"/>
              <a:buNone/>
              <a:defRPr sz="1600" b="0" i="0" u="none" strike="noStrike" cap="none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 panose="020F0502020204030203"/>
              <a:buNone/>
              <a:defRPr sz="1600" b="0" i="0" u="none" strike="noStrike" cap="none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 panose="020F0502020204030203"/>
              <a:buNone/>
              <a:defRPr sz="1600" b="0" i="0" u="none" strike="noStrike" cap="none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 panose="020F0502020204030203"/>
              <a:buNone/>
              <a:defRPr sz="1600" b="0" i="0" u="none" strike="noStrike" cap="none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r>
              <a:rPr lang="en-US" sz="2000" dirty="0">
                <a:latin typeface="+mn-lt"/>
              </a:rPr>
              <a:t>MRD NEGATIVITY RATE</a:t>
            </a:r>
            <a:endParaRPr lang="en-US" sz="2000" dirty="0">
              <a:latin typeface="+mn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V="1">
            <a:off x="383381" y="3002143"/>
            <a:ext cx="8377238" cy="2265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6" y="698500"/>
            <a:ext cx="8857281" cy="434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37360"/>
            <a:ext cx="7993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CRITICAL APPRAISAL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CRITICAL APPRAISAL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indent="0">
              <a:lnSpc>
                <a:spcPct val="150000"/>
              </a:lnSpc>
            </a:pPr>
            <a:r>
              <a:rPr lang="en-US" sz="2000" b="1" dirty="0">
                <a:solidFill>
                  <a:schemeClr val="bg2"/>
                </a:solidFill>
                <a:latin typeface="+mj-lt"/>
              </a:rPr>
              <a:t>TITLE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685800" lvl="1" indent="0">
              <a:lnSpc>
                <a:spcPct val="150000"/>
              </a:lnSpc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Is it interesting?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228600" indent="0">
              <a:lnSpc>
                <a:spcPct val="150000"/>
              </a:lnSpc>
            </a:pP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228600" indent="0">
              <a:lnSpc>
                <a:spcPct val="150000"/>
              </a:lnSpc>
            </a:pPr>
            <a:r>
              <a:rPr lang="en-US" sz="2000" b="1" dirty="0">
                <a:solidFill>
                  <a:schemeClr val="bg2"/>
                </a:solidFill>
                <a:latin typeface="+mj-lt"/>
              </a:rPr>
              <a:t>ABSTRACT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685800" lvl="1" indent="0">
              <a:lnSpc>
                <a:spcPct val="150000"/>
              </a:lnSpc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Will the conclusions (if valid), likely to be useful to you, in your area of clinical practice or research?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685800" lvl="1" indent="0">
              <a:lnSpc>
                <a:spcPct val="150000"/>
              </a:lnSpc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Whether the settings in the material methods are similar to our own settings? 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685800" lvl="1" indent="0">
              <a:lnSpc>
                <a:spcPct val="150000"/>
              </a:lnSpc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0" indent="0" defTabSz="895985">
              <a:spcBef>
                <a:spcPts val="500"/>
              </a:spcBef>
              <a:defRPr sz="245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685800" lvl="1" indent="0">
              <a:lnSpc>
                <a:spcPct val="150000"/>
              </a:lnSpc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228600" indent="0">
              <a:lnSpc>
                <a:spcPct val="150000"/>
              </a:lnSpc>
            </a:pP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sz="1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REFERENCE QUESTION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Is there a clear cut / specific research question? 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Was it feasible for the authors to study this question given  there technical expertise and available facilities?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Does the research question has some element of novelty? 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 	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BACKGROUND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48895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Small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studies of relatively short duration collectively suggest that SGLT2 inhibitors may reduce the risk of hyperkalemia in people with type 2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diabetes.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48895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48895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However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, the long-term effect of these agents in preventing hyperkalemia in large clinical trials that recruited heterogeneous patient cohorts with varying background therapies has not been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systematically evaluated. 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VALIDITY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Have the authors made a mention of  Actual / Study Population 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2286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2286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Is the method of sampling been described?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 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2286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2286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Whether a mention of all the potential confounding  factors been made? </a:t>
            </a:r>
            <a:r>
              <a:rPr lang="en-US" sz="2000" b="1" dirty="0" smtClean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	 	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2286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Any selection or information bias could have occurred? </a:t>
            </a:r>
            <a:r>
              <a:rPr lang="en-US" sz="2000" b="1" dirty="0" smtClean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800" dirty="0">
                <a:solidFill>
                  <a:schemeClr val="bg2"/>
                </a:solidFill>
                <a:latin typeface="+mj-lt"/>
              </a:rPr>
              <a:t>					            </a:t>
            </a: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sz="1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GATE Framework Assessment : PECOT</a:t>
            </a:r>
            <a:endParaRPr sz="3000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67" y="1177314"/>
            <a:ext cx="1661600" cy="91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9" y="2288646"/>
            <a:ext cx="134970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1029"/>
          <p:cNvSpPr>
            <a:spLocks noChangeArrowheads="1"/>
          </p:cNvSpPr>
          <p:nvPr/>
        </p:nvSpPr>
        <p:spPr bwMode="auto">
          <a:xfrm>
            <a:off x="3886200" y="3615425"/>
            <a:ext cx="1296988" cy="944563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</a:ln>
        </p:spPr>
        <p:txBody>
          <a:bodyPr lIns="71323" tIns="35662" rIns="71323" bIns="35662"/>
          <a:lstStyle/>
          <a:p>
            <a:pPr defTabSz="713105" eaLnBrk="0" hangingPunct="0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01637"/>
            <a:ext cx="1371600" cy="71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1037"/>
          <p:cNvSpPr txBox="1">
            <a:spLocks noChangeArrowheads="1"/>
          </p:cNvSpPr>
          <p:nvPr/>
        </p:nvSpPr>
        <p:spPr bwMode="auto">
          <a:xfrm>
            <a:off x="1083882" y="1177314"/>
            <a:ext cx="2293666" cy="8106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 smtClean="0">
                <a:solidFill>
                  <a:prstClr val="black"/>
                </a:solidFill>
                <a:latin typeface="+mj-lt"/>
              </a:rPr>
              <a:t>PARTICIPANTS:49875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  <a:p>
            <a:pPr defTabSz="713105" eaLnBrk="0" hangingPunct="0">
              <a:defRPr/>
            </a:pPr>
            <a:r>
              <a:rPr lang="en-AU" sz="1600" dirty="0">
                <a:latin typeface="Calibri" panose="020F0502020204030204"/>
              </a:rPr>
              <a:t> </a:t>
            </a:r>
            <a:endParaRPr lang="en-AU" sz="1600" dirty="0">
              <a:latin typeface="Calibri" panose="020F0502020204030204"/>
            </a:endParaRPr>
          </a:p>
          <a:p>
            <a:pPr defTabSz="713105" eaLnBrk="0" hangingPunct="0">
              <a:defRPr/>
            </a:pPr>
            <a:endParaRPr lang="en-AU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 Box 1038"/>
          <p:cNvSpPr txBox="1">
            <a:spLocks noChangeArrowheads="1"/>
          </p:cNvSpPr>
          <p:nvPr/>
        </p:nvSpPr>
        <p:spPr bwMode="auto">
          <a:xfrm>
            <a:off x="1376533" y="2645981"/>
            <a:ext cx="2592288" cy="564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endParaRPr lang="en-AU" sz="1600" dirty="0">
              <a:solidFill>
                <a:srgbClr val="FF0000"/>
              </a:solidFill>
              <a:latin typeface="+mj-lt"/>
            </a:endParaRPr>
          </a:p>
          <a:p>
            <a:pPr defTabSz="713105" eaLnBrk="0" hangingPunct="0">
              <a:defRPr/>
            </a:pPr>
            <a:r>
              <a:rPr lang="en-AU" sz="1600" dirty="0" smtClean="0">
                <a:latin typeface="Calibri" panose="020F0502020204030204"/>
              </a:rPr>
              <a:t>SGLT2 </a:t>
            </a:r>
            <a:r>
              <a:rPr lang="en-AU" sz="1600" dirty="0" err="1" smtClean="0">
                <a:latin typeface="Calibri" panose="020F0502020204030204"/>
              </a:rPr>
              <a:t>Inh</a:t>
            </a:r>
            <a:r>
              <a:rPr lang="en-AU" sz="1600" dirty="0" smtClean="0">
                <a:latin typeface="Calibri" panose="020F0502020204030204"/>
              </a:rPr>
              <a:t>: 28214</a:t>
            </a:r>
            <a:endParaRPr lang="en-AU" sz="1600" dirty="0">
              <a:latin typeface="Calibri" panose="020F0502020204030204"/>
            </a:endParaRPr>
          </a:p>
        </p:txBody>
      </p:sp>
      <p:sp>
        <p:nvSpPr>
          <p:cNvPr id="46" name="Text Box 1039"/>
          <p:cNvSpPr txBox="1">
            <a:spLocks noChangeArrowheads="1"/>
          </p:cNvSpPr>
          <p:nvPr/>
        </p:nvSpPr>
        <p:spPr bwMode="auto">
          <a:xfrm>
            <a:off x="5786446" y="2666448"/>
            <a:ext cx="3040036" cy="5952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endParaRPr lang="en-AU" sz="1600" dirty="0">
              <a:solidFill>
                <a:srgbClr val="FF0000"/>
              </a:solidFill>
              <a:latin typeface="+mj-lt"/>
            </a:endParaRPr>
          </a:p>
          <a:p>
            <a:pPr defTabSz="713105" eaLnBrk="0" hangingPunct="0">
              <a:defRPr/>
            </a:pPr>
            <a:r>
              <a:rPr lang="en-AU" sz="1800" dirty="0" smtClean="0">
                <a:solidFill>
                  <a:prstClr val="black"/>
                </a:solidFill>
                <a:latin typeface="Calibri" panose="020F0502020204030204"/>
              </a:rPr>
              <a:t>Placebo:21653</a:t>
            </a:r>
            <a:endParaRPr lang="en-AU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 Box 1041"/>
          <p:cNvSpPr txBox="1">
            <a:spLocks noChangeArrowheads="1"/>
          </p:cNvSpPr>
          <p:nvPr/>
        </p:nvSpPr>
        <p:spPr bwMode="auto">
          <a:xfrm>
            <a:off x="5786527" y="3863048"/>
            <a:ext cx="2791636" cy="31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schemeClr val="bg2"/>
                </a:solidFill>
                <a:latin typeface="+mj-lt"/>
              </a:rPr>
              <a:t>DURATION </a:t>
            </a:r>
            <a:r>
              <a:rPr lang="en-AU" sz="1600" b="1" dirty="0" smtClean="0">
                <a:solidFill>
                  <a:schemeClr val="bg2"/>
                </a:solidFill>
                <a:latin typeface="+mj-lt"/>
              </a:rPr>
              <a:t>: 208 weeks  </a:t>
            </a:r>
            <a:endParaRPr lang="en-AU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8" name="Line 1033"/>
          <p:cNvSpPr>
            <a:spLocks noChangeShapeType="1"/>
          </p:cNvSpPr>
          <p:nvPr/>
        </p:nvSpPr>
        <p:spPr bwMode="auto">
          <a:xfrm rot="10800000">
            <a:off x="5216647" y="4151095"/>
            <a:ext cx="624563" cy="19925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Line 1027"/>
          <p:cNvSpPr>
            <a:spLocks noChangeShapeType="1"/>
          </p:cNvSpPr>
          <p:nvPr/>
        </p:nvSpPr>
        <p:spPr bwMode="auto">
          <a:xfrm rot="-5400000" flipH="1" flipV="1">
            <a:off x="5340220" y="4321090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Text Box 1045"/>
          <p:cNvSpPr txBox="1">
            <a:spLocks noChangeArrowheads="1"/>
          </p:cNvSpPr>
          <p:nvPr/>
        </p:nvSpPr>
        <p:spPr bwMode="auto">
          <a:xfrm>
            <a:off x="5283689" y="4177414"/>
            <a:ext cx="299531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2500" dirty="0">
                <a:solidFill>
                  <a:prstClr val="black"/>
                </a:solidFill>
                <a:latin typeface="Calibri" panose="020F0502020204030204"/>
              </a:rPr>
              <a:t>T</a:t>
            </a:r>
            <a:endParaRPr lang="en-AU" sz="2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Text Box 1044"/>
          <p:cNvSpPr txBox="1">
            <a:spLocks noChangeArrowheads="1"/>
          </p:cNvSpPr>
          <p:nvPr/>
        </p:nvSpPr>
        <p:spPr bwMode="auto">
          <a:xfrm>
            <a:off x="4351862" y="3884363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2500" dirty="0">
                <a:solidFill>
                  <a:prstClr val="black"/>
                </a:solidFill>
                <a:latin typeface="Calibri" panose="020F0502020204030204"/>
              </a:rPr>
              <a:t>O</a:t>
            </a:r>
            <a:endParaRPr lang="en-AU" sz="2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4497467" y="2262849"/>
            <a:ext cx="0" cy="233759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black">
          <a:xfrm>
            <a:off x="3886200" y="4107180"/>
            <a:ext cx="1226820" cy="381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squar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351862" y="1390295"/>
            <a:ext cx="3465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/>
              <a:t>P</a:t>
            </a:r>
            <a:endParaRPr lang="en-US" sz="19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83882" y="3650939"/>
            <a:ext cx="2624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OUTCOME</a:t>
            </a:r>
            <a:r>
              <a:rPr lang="en-US" sz="1600" b="1" dirty="0" smtClean="0">
                <a:latin typeface="+mj-lt"/>
              </a:rPr>
              <a:t>:</a:t>
            </a:r>
            <a:r>
              <a:rPr lang="en-US" sz="1600" dirty="0" smtClean="0">
                <a:solidFill>
                  <a:schemeClr val="bg2"/>
                </a:solidFill>
                <a:latin typeface="+mj-lt"/>
              </a:rPr>
              <a:t> SGLT2 inhibitors consistently reduced the risk of serious hyperkalemia</a:t>
            </a:r>
            <a:endParaRPr 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140" y="1905000"/>
            <a:ext cx="768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ASSESSING VALIDITY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/>
              <a:t>The </a:t>
            </a:r>
            <a:r>
              <a:rPr lang="en-US" sz="2600" dirty="0" err="1"/>
              <a:t>RAMMbo</a:t>
            </a:r>
            <a:r>
              <a:rPr lang="en-US" sz="2600" dirty="0"/>
              <a:t> acronym : Assessing study bias</a:t>
            </a:r>
            <a:br>
              <a:rPr lang="en-US" sz="2600" dirty="0"/>
            </a:br>
            <a:endParaRPr sz="2600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614738" y="146050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P</a:t>
            </a:r>
            <a:endParaRPr lang="en-US" sz="2200" b="1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253979" y="279400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E</a:t>
            </a:r>
            <a:endParaRPr lang="en-US" sz="2200" b="1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39779" y="2794000"/>
            <a:ext cx="341709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C</a:t>
            </a:r>
            <a:endParaRPr lang="en-US" sz="2200" b="1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582591" y="406400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O</a:t>
            </a:r>
            <a:endParaRPr lang="en-US" sz="2200" b="1" dirty="0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719388" y="438150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T</a:t>
            </a:r>
            <a:endParaRPr lang="en-US" sz="2200" b="1" dirty="0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rot="-5400000" flipH="1" flipV="1">
            <a:off x="2300818" y="4483365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3176587" y="2480471"/>
            <a:ext cx="1101329" cy="1108604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3240881" y="3881439"/>
            <a:ext cx="972741" cy="9445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3727847" y="2468564"/>
            <a:ext cx="0" cy="2337594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 rot="10800000">
            <a:off x="3086100" y="1397001"/>
            <a:ext cx="1309688" cy="877094"/>
          </a:xfrm>
          <a:prstGeom prst="triangle">
            <a:avLst>
              <a:gd name="adj" fmla="val 47819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black">
          <a:xfrm>
            <a:off x="3253978" y="4318000"/>
            <a:ext cx="947738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rot="10800000" flipH="1">
            <a:off x="2457451" y="4336521"/>
            <a:ext cx="54173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black">
          <a:xfrm>
            <a:off x="1714500" y="1524000"/>
            <a:ext cx="500063" cy="2646508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/>
              <a:t>P</a:t>
            </a:r>
            <a:endParaRPr lang="en-US" sz="20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/>
              <a:t>E</a:t>
            </a:r>
            <a:endParaRPr lang="en-US" sz="20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/>
              <a:t>C</a:t>
            </a:r>
            <a:endParaRPr lang="en-US" sz="20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/>
              <a:t>O</a:t>
            </a:r>
            <a:endParaRPr lang="en-US" sz="20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/>
              <a:t>T</a:t>
            </a:r>
            <a:endParaRPr lang="en-US" sz="2000" dirty="0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black">
          <a:xfrm>
            <a:off x="4914899" y="1463146"/>
            <a:ext cx="3501149" cy="235412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000" b="1" dirty="0"/>
              <a:t>R</a:t>
            </a:r>
            <a:r>
              <a:rPr lang="en-US" sz="2000" dirty="0"/>
              <a:t>ecruitment</a:t>
            </a:r>
            <a:endParaRPr lang="en-US" sz="20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000" b="1" dirty="0"/>
              <a:t>A</a:t>
            </a:r>
            <a:r>
              <a:rPr lang="en-US" sz="2000" dirty="0"/>
              <a:t>llocation</a:t>
            </a:r>
            <a:endParaRPr lang="en-US" sz="20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000" b="1" dirty="0"/>
              <a:t>M</a:t>
            </a:r>
            <a:r>
              <a:rPr lang="en-US" sz="2000" dirty="0"/>
              <a:t>aintenance</a:t>
            </a:r>
            <a:endParaRPr lang="en-US" sz="20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000" b="1" dirty="0"/>
              <a:t>M</a:t>
            </a:r>
            <a:r>
              <a:rPr lang="en-US" sz="2000" dirty="0"/>
              <a:t>easurement of outcome </a:t>
            </a:r>
            <a:endParaRPr lang="en-US" sz="20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000" b="1" dirty="0"/>
              <a:t>B</a:t>
            </a:r>
            <a:r>
              <a:rPr lang="en-US" sz="2000" dirty="0"/>
              <a:t>lind or </a:t>
            </a:r>
            <a:r>
              <a:rPr lang="en-US" sz="2000" b="1" dirty="0"/>
              <a:t>O</a:t>
            </a:r>
            <a:r>
              <a:rPr lang="en-US" sz="2000" dirty="0"/>
              <a:t>bjective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 dirty="0" err="1"/>
              <a:t>R</a:t>
            </a:r>
            <a:r>
              <a:rPr lang="en-AU" dirty="0" err="1"/>
              <a:t>AMMbo</a:t>
            </a:r>
            <a:r>
              <a:rPr lang="en-AU" dirty="0"/>
              <a:t> : Recruitment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Study setting &amp; eligibility criteria well described 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                            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Participants  representative  of  eligible 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Prognostic/risk profile appropriate to study question?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Randomization process described adequately?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</a:t>
            </a:r>
            <a:endParaRPr lang="en-IN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</a:t>
            </a:r>
            <a:r>
              <a:rPr lang="en-US" sz="5400" dirty="0" err="1"/>
              <a:t>A</a:t>
            </a:r>
            <a:r>
              <a:rPr lang="en-US" dirty="0" err="1"/>
              <a:t>MMbo</a:t>
            </a:r>
            <a:r>
              <a:rPr lang="en-US" dirty="0"/>
              <a:t>: A is for Allocation</a:t>
            </a:r>
            <a:endParaRPr dirty="0"/>
          </a:p>
        </p:txBody>
      </p:sp>
      <p:sp>
        <p:nvSpPr>
          <p:cNvPr id="60" name="Line 1027"/>
          <p:cNvSpPr>
            <a:spLocks noChangeShapeType="1"/>
          </p:cNvSpPr>
          <p:nvPr/>
        </p:nvSpPr>
        <p:spPr bwMode="auto">
          <a:xfrm rot="-5400000" flipH="1" flipV="1">
            <a:off x="3213075" y="4458153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1" name="Oval 1028"/>
          <p:cNvSpPr>
            <a:spLocks noChangeArrowheads="1"/>
          </p:cNvSpPr>
          <p:nvPr/>
        </p:nvSpPr>
        <p:spPr bwMode="auto">
          <a:xfrm>
            <a:off x="3774012" y="2470204"/>
            <a:ext cx="1278731" cy="1287198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62" name="Rectangle 1029"/>
          <p:cNvSpPr>
            <a:spLocks noChangeArrowheads="1"/>
          </p:cNvSpPr>
          <p:nvPr/>
        </p:nvSpPr>
        <p:spPr bwMode="auto">
          <a:xfrm>
            <a:off x="3976506" y="3880443"/>
            <a:ext cx="972741" cy="9445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63" name="Line 1030"/>
          <p:cNvSpPr>
            <a:spLocks noChangeShapeType="1"/>
          </p:cNvSpPr>
          <p:nvPr/>
        </p:nvSpPr>
        <p:spPr bwMode="auto">
          <a:xfrm>
            <a:off x="4462877" y="2491415"/>
            <a:ext cx="0" cy="230849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4" name="Line 1031"/>
          <p:cNvSpPr>
            <a:spLocks noChangeShapeType="1"/>
          </p:cNvSpPr>
          <p:nvPr/>
        </p:nvSpPr>
        <p:spPr bwMode="black">
          <a:xfrm>
            <a:off x="3939508" y="4297443"/>
            <a:ext cx="947738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65" name="Line 1032"/>
          <p:cNvSpPr>
            <a:spLocks noChangeShapeType="1"/>
          </p:cNvSpPr>
          <p:nvPr/>
        </p:nvSpPr>
        <p:spPr bwMode="auto">
          <a:xfrm rot="10800000" flipH="1">
            <a:off x="3356906" y="4297443"/>
            <a:ext cx="541734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6" name="Text Box 1033"/>
          <p:cNvSpPr txBox="1">
            <a:spLocks noChangeArrowheads="1"/>
          </p:cNvSpPr>
          <p:nvPr/>
        </p:nvSpPr>
        <p:spPr bwMode="auto">
          <a:xfrm>
            <a:off x="1350648" y="2751351"/>
            <a:ext cx="2245550" cy="995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+mj-lt"/>
              </a:rPr>
              <a:t>  </a:t>
            </a:r>
            <a:r>
              <a:rPr lang="en-AU" sz="2000" dirty="0" smtClean="0">
                <a:latin typeface="+mj-lt"/>
              </a:rPr>
              <a:t>SGLT2 inhibitors:</a:t>
            </a:r>
            <a:endParaRPr lang="en-AU" sz="2000" dirty="0" smtClean="0">
              <a:latin typeface="+mj-lt"/>
            </a:endParaRPr>
          </a:p>
          <a:p>
            <a:pPr eaLnBrk="0" hangingPunct="0"/>
            <a:r>
              <a:rPr lang="en-AU" sz="2000" dirty="0" smtClean="0">
                <a:latin typeface="+mj-lt"/>
              </a:rPr>
              <a:t> 28214</a:t>
            </a:r>
            <a:endParaRPr lang="en-AU" sz="2000" dirty="0">
              <a:latin typeface="+mj-lt"/>
            </a:endParaRPr>
          </a:p>
          <a:p>
            <a:pPr eaLnBrk="0" hangingPunct="0"/>
            <a:r>
              <a:rPr lang="en-AU" sz="2000" dirty="0">
                <a:latin typeface="+mj-lt"/>
              </a:rPr>
              <a:t> </a:t>
            </a:r>
            <a:endParaRPr lang="en-AU" sz="2000" dirty="0">
              <a:latin typeface="+mj-lt"/>
            </a:endParaRPr>
          </a:p>
        </p:txBody>
      </p:sp>
      <p:sp>
        <p:nvSpPr>
          <p:cNvPr id="67" name="Text Box 1034"/>
          <p:cNvSpPr txBox="1">
            <a:spLocks noChangeArrowheads="1"/>
          </p:cNvSpPr>
          <p:nvPr/>
        </p:nvSpPr>
        <p:spPr bwMode="auto">
          <a:xfrm>
            <a:off x="4285058" y="4069072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O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68" name="AutoShape 1037"/>
          <p:cNvSpPr>
            <a:spLocks noChangeArrowheads="1"/>
          </p:cNvSpPr>
          <p:nvPr/>
        </p:nvSpPr>
        <p:spPr bwMode="auto">
          <a:xfrm rot="10800000">
            <a:off x="3829051" y="747526"/>
            <a:ext cx="1309688" cy="87709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dirty="0"/>
          </a:p>
        </p:txBody>
      </p:sp>
      <p:sp>
        <p:nvSpPr>
          <p:cNvPr id="70" name="Line 1040"/>
          <p:cNvSpPr>
            <a:spLocks noChangeShapeType="1"/>
          </p:cNvSpPr>
          <p:nvPr/>
        </p:nvSpPr>
        <p:spPr bwMode="auto">
          <a:xfrm flipH="1">
            <a:off x="4291427" y="1557409"/>
            <a:ext cx="17145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71" name="Line 1041"/>
          <p:cNvSpPr>
            <a:spLocks noChangeShapeType="1"/>
          </p:cNvSpPr>
          <p:nvPr/>
        </p:nvSpPr>
        <p:spPr bwMode="auto">
          <a:xfrm>
            <a:off x="4486275" y="1600916"/>
            <a:ext cx="17145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72" name="Text Box 1042"/>
          <p:cNvSpPr txBox="1">
            <a:spLocks noChangeArrowheads="1"/>
          </p:cNvSpPr>
          <p:nvPr/>
        </p:nvSpPr>
        <p:spPr bwMode="auto">
          <a:xfrm>
            <a:off x="1350647" y="2173173"/>
            <a:ext cx="6522492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algn="ctr" eaLnBrk="0" hangingPunct="0"/>
            <a:r>
              <a:rPr lang="en-AU" sz="2000" dirty="0">
                <a:latin typeface="+mj-lt"/>
              </a:rPr>
              <a:t>Randomization</a:t>
            </a:r>
            <a:endParaRPr lang="en-AU" sz="2000" dirty="0">
              <a:latin typeface="+mj-lt"/>
            </a:endParaRPr>
          </a:p>
        </p:txBody>
      </p:sp>
      <p:sp>
        <p:nvSpPr>
          <p:cNvPr id="73" name="Text Box 1057"/>
          <p:cNvSpPr txBox="1">
            <a:spLocks noChangeArrowheads="1"/>
          </p:cNvSpPr>
          <p:nvPr/>
        </p:nvSpPr>
        <p:spPr bwMode="auto">
          <a:xfrm>
            <a:off x="5515119" y="2173173"/>
            <a:ext cx="2286000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algn="ctr" eaLnBrk="0" hangingPunct="0"/>
            <a:r>
              <a:rPr lang="en-AU" sz="2000" dirty="0" smtClean="0">
                <a:latin typeface="+mj-lt"/>
              </a:rPr>
              <a:t>1.3: 1 </a:t>
            </a:r>
            <a:r>
              <a:rPr lang="en-AU" sz="2000" dirty="0">
                <a:latin typeface="+mj-lt"/>
              </a:rPr>
              <a:t>ratio</a:t>
            </a:r>
            <a:endParaRPr lang="en-AU" sz="2000" dirty="0">
              <a:latin typeface="+mj-lt"/>
            </a:endParaRPr>
          </a:p>
        </p:txBody>
      </p:sp>
      <p:sp>
        <p:nvSpPr>
          <p:cNvPr id="17" name="Text Box 1033"/>
          <p:cNvSpPr txBox="1">
            <a:spLocks noChangeArrowheads="1"/>
          </p:cNvSpPr>
          <p:nvPr/>
        </p:nvSpPr>
        <p:spPr bwMode="auto">
          <a:xfrm>
            <a:off x="5340166" y="2751351"/>
            <a:ext cx="2245550" cy="6875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+mj-lt"/>
              </a:rPr>
              <a:t>  </a:t>
            </a:r>
            <a:r>
              <a:rPr lang="en-AU" sz="2000" dirty="0" smtClean="0">
                <a:latin typeface="+mj-lt"/>
              </a:rPr>
              <a:t>Placebo :  21653            </a:t>
            </a:r>
            <a:endParaRPr lang="en-AU" sz="2000" dirty="0">
              <a:latin typeface="+mj-lt"/>
            </a:endParaRPr>
          </a:p>
          <a:p>
            <a:pPr eaLnBrk="0" hangingPunct="0"/>
            <a:r>
              <a:rPr lang="en-AU" sz="2000" dirty="0">
                <a:latin typeface="+mj-lt"/>
              </a:rPr>
              <a:t> </a:t>
            </a:r>
            <a:endParaRPr lang="en-A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err="1"/>
              <a:t>RA</a:t>
            </a:r>
            <a:r>
              <a:rPr lang="en-AU" sz="4800" dirty="0" err="1"/>
              <a:t>M</a:t>
            </a:r>
            <a:r>
              <a:rPr lang="en-AU" dirty="0" err="1"/>
              <a:t>Mbo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 rot="-5400000" flipH="1" flipV="1">
            <a:off x="75274" y="3279637"/>
            <a:ext cx="310224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725034" y="1681172"/>
            <a:ext cx="1382316" cy="1905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2408699" y="1760267"/>
            <a:ext cx="0" cy="307049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black">
          <a:xfrm>
            <a:off x="1914709" y="4515625"/>
            <a:ext cx="947738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828800" y="2286000"/>
            <a:ext cx="1200150" cy="31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1600" dirty="0"/>
              <a:t>        </a:t>
            </a:r>
            <a:endParaRPr lang="en-AU" sz="1600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196436" y="4269315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O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4114800" y="1162729"/>
            <a:ext cx="4373880" cy="995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AU" sz="2000" dirty="0"/>
              <a:t>Good </a:t>
            </a:r>
            <a:r>
              <a:rPr lang="en-AU" sz="2000" b="1" dirty="0"/>
              <a:t>Maintenance </a:t>
            </a:r>
            <a:r>
              <a:rPr lang="en-AU" sz="2000" dirty="0"/>
              <a:t>? </a:t>
            </a:r>
            <a:endParaRPr lang="en-AU" sz="2000" dirty="0"/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AU" sz="2000" dirty="0"/>
              <a:t>Did most participants remain in allocated groups  ?  </a:t>
            </a:r>
            <a:r>
              <a:rPr lang="en-AU" sz="2000" b="1" dirty="0"/>
              <a:t>YES</a:t>
            </a:r>
            <a:endParaRPr lang="en-A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098381" y="2185850"/>
            <a:ext cx="4737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Participants &amp;/or investigators blind to exposure (and comparison exposure)? </a:t>
            </a:r>
            <a:r>
              <a:rPr kumimoji="0" lang="en-AU" sz="20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en-AU" sz="20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YES</a:t>
            </a: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                        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indent="-285750" algn="just" eaLnBrk="0" hangingPunct="0">
              <a:buClrTx/>
              <a:buFont typeface="Arial" panose="020B0604020202020204" pitchFamily="34" charset="0"/>
              <a:buChar char="•"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Compliance high &amp; similar in EG &amp;CG? </a:t>
            </a:r>
            <a:r>
              <a:rPr lang="en-AU" sz="2000" b="1" dirty="0">
                <a:solidFill>
                  <a:schemeClr val="bg2"/>
                </a:solidFill>
              </a:rPr>
              <a:t>S</a:t>
            </a: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IMILAR</a:t>
            </a:r>
            <a:endParaRPr kumimoji="0" lang="en-AU" sz="20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R="0" lvl="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Completeness of follow-up high &amp; similar in EG &amp;CG? </a:t>
            </a:r>
            <a:r>
              <a:rPr lang="en-AU" sz="2000" b="1" dirty="0">
                <a:solidFill>
                  <a:sysClr val="windowText" lastClr="000000"/>
                </a:solidFill>
              </a:rPr>
              <a:t>SIMILAR</a:t>
            </a:r>
            <a:endParaRPr kumimoji="0" lang="en-A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err="1"/>
              <a:t>RAM</a:t>
            </a:r>
            <a:r>
              <a:rPr lang="en-AU" sz="4800" dirty="0" err="1"/>
              <a:t>Mbo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 rot="-5400000" flipH="1">
            <a:off x="1222112" y="4380708"/>
            <a:ext cx="613040" cy="5024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2609850" y="1651000"/>
            <a:ext cx="0" cy="336550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981201" y="2366462"/>
            <a:ext cx="1039092" cy="410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200" dirty="0"/>
              <a:t>EG    CG</a:t>
            </a:r>
            <a:endParaRPr lang="en-AU" sz="2200" dirty="0"/>
          </a:p>
        </p:txBody>
      </p:sp>
      <p:sp>
        <p:nvSpPr>
          <p:cNvPr id="6" name="Rectangle 5"/>
          <p:cNvSpPr>
            <a:spLocks noChangeAspect="1" noChangeArrowheads="1"/>
          </p:cNvSpPr>
          <p:nvPr/>
        </p:nvSpPr>
        <p:spPr bwMode="auto">
          <a:xfrm>
            <a:off x="1964533" y="3817939"/>
            <a:ext cx="1289447" cy="1251479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7" name="Line 7"/>
          <p:cNvSpPr>
            <a:spLocks noChangeAspect="1" noChangeShapeType="1"/>
          </p:cNvSpPr>
          <p:nvPr/>
        </p:nvSpPr>
        <p:spPr bwMode="black">
          <a:xfrm>
            <a:off x="1981201" y="4443679"/>
            <a:ext cx="1256110" cy="1323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spect="1" noChangeArrowheads="1"/>
          </p:cNvSpPr>
          <p:nvPr/>
        </p:nvSpPr>
        <p:spPr bwMode="auto">
          <a:xfrm>
            <a:off x="2391967" y="4151313"/>
            <a:ext cx="406932" cy="5490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3100" dirty="0"/>
              <a:t>O</a:t>
            </a:r>
            <a:endParaRPr lang="en-AU" sz="310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539407" y="4260777"/>
            <a:ext cx="299531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T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0800000">
            <a:off x="1952417" y="823200"/>
            <a:ext cx="1284893" cy="706864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452686" y="798271"/>
            <a:ext cx="309149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P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1952417" y="1801873"/>
            <a:ext cx="1382315" cy="1391708"/>
          </a:xfrm>
          <a:prstGeom prst="ellipse">
            <a:avLst/>
          </a:prstGeom>
          <a:noFill/>
          <a:ln w="5715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89781" y="1498277"/>
            <a:ext cx="419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Measurement 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of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outcomes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blind 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or </a:t>
            </a: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objective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?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52060" y="31046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9781" y="2380278"/>
            <a:ext cx="4323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Outcome measurements were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2000" dirty="0">
                <a:solidFill>
                  <a:sysClr val="windowText" lastClr="000000"/>
                </a:solidFill>
                <a:latin typeface="+mj-lt"/>
              </a:rPr>
              <a:t>Objective </a:t>
            </a:r>
            <a:endParaRPr lang="en-AU" sz="2000" dirty="0">
              <a:solidFill>
                <a:sysClr val="windowText" lastClr="000000"/>
              </a:solidFill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Authors reviewed all results        </a:t>
            </a: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YES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1074" y="3953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4"/>
          <p:cNvSpPr>
            <a:spLocks noChangeArrowheads="1"/>
          </p:cNvSpPr>
          <p:nvPr/>
        </p:nvSpPr>
        <p:spPr bwMode="auto">
          <a:xfrm>
            <a:off x="4087654" y="2228851"/>
            <a:ext cx="991196" cy="997744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64191" tIns="32096" rIns="64191" bIns="32096"/>
          <a:lstStyle/>
          <a:p>
            <a:pPr eaLnBrk="0" hangingPunct="0"/>
            <a:endParaRPr lang="en-US" sz="1260"/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4145518" y="3701654"/>
            <a:ext cx="875467" cy="85010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64191" tIns="32096" rIns="64191" bIns="32096"/>
          <a:lstStyle/>
          <a:p>
            <a:pPr eaLnBrk="0" hangingPunct="0"/>
            <a:endParaRPr lang="en-US" sz="1260"/>
          </a:p>
        </p:txBody>
      </p:sp>
      <p:sp>
        <p:nvSpPr>
          <p:cNvPr id="61444" name="Line 6"/>
          <p:cNvSpPr>
            <a:spLocks noChangeShapeType="1"/>
          </p:cNvSpPr>
          <p:nvPr/>
        </p:nvSpPr>
        <p:spPr bwMode="auto">
          <a:xfrm>
            <a:off x="4583787" y="2296717"/>
            <a:ext cx="0" cy="2218134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64191" tIns="32096" rIns="64191" bIns="32096"/>
          <a:lstStyle/>
          <a:p>
            <a:endParaRPr lang="en-US" sz="1260"/>
          </a:p>
        </p:txBody>
      </p:sp>
      <p:sp>
        <p:nvSpPr>
          <p:cNvPr id="61445" name="AutoShape 7"/>
          <p:cNvSpPr>
            <a:spLocks noChangeArrowheads="1"/>
          </p:cNvSpPr>
          <p:nvPr/>
        </p:nvSpPr>
        <p:spPr bwMode="auto">
          <a:xfrm rot="10800000">
            <a:off x="4006215" y="857251"/>
            <a:ext cx="1178719" cy="78938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64191" tIns="32096" rIns="64191" bIns="32096"/>
          <a:lstStyle/>
          <a:p>
            <a:pPr eaLnBrk="0" hangingPunct="0"/>
            <a:endParaRPr lang="en-US" sz="1260"/>
          </a:p>
        </p:txBody>
      </p:sp>
      <p:sp>
        <p:nvSpPr>
          <p:cNvPr id="61446" name="Line 8"/>
          <p:cNvSpPr>
            <a:spLocks noChangeShapeType="1"/>
          </p:cNvSpPr>
          <p:nvPr/>
        </p:nvSpPr>
        <p:spPr bwMode="black">
          <a:xfrm>
            <a:off x="4157305" y="4126706"/>
            <a:ext cx="852964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64191" tIns="32096" rIns="64191" bIns="32096" anchor="ctr">
            <a:spAutoFit/>
          </a:bodyPr>
          <a:lstStyle/>
          <a:p>
            <a:endParaRPr lang="en-US" sz="1260"/>
          </a:p>
        </p:txBody>
      </p:sp>
      <p:sp>
        <p:nvSpPr>
          <p:cNvPr id="61447" name="Line 9"/>
          <p:cNvSpPr>
            <a:spLocks noChangeShapeType="1"/>
          </p:cNvSpPr>
          <p:nvPr/>
        </p:nvSpPr>
        <p:spPr bwMode="auto">
          <a:xfrm rot="10800000" flipH="1" flipV="1">
            <a:off x="3713919" y="3999613"/>
            <a:ext cx="0" cy="511969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64191" tIns="32096" rIns="64191" bIns="32096"/>
          <a:lstStyle/>
          <a:p>
            <a:endParaRPr lang="en-US" sz="1260"/>
          </a:p>
        </p:txBody>
      </p:sp>
      <p:sp>
        <p:nvSpPr>
          <p:cNvPr id="61448" name="Text Box 10"/>
          <p:cNvSpPr txBox="1">
            <a:spLocks noChangeArrowheads="1"/>
          </p:cNvSpPr>
          <p:nvPr/>
        </p:nvSpPr>
        <p:spPr bwMode="auto">
          <a:xfrm>
            <a:off x="4464844" y="935833"/>
            <a:ext cx="321996" cy="411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2250" dirty="0">
                <a:solidFill>
                  <a:schemeClr val="bg2"/>
                </a:solidFill>
              </a:rPr>
              <a:t>P</a:t>
            </a:r>
            <a:endParaRPr lang="en-AU" sz="2250" dirty="0">
              <a:solidFill>
                <a:schemeClr val="bg2"/>
              </a:solidFill>
            </a:endParaRPr>
          </a:p>
        </p:txBody>
      </p:sp>
      <p:sp>
        <p:nvSpPr>
          <p:cNvPr id="61449" name="Text Box 11"/>
          <p:cNvSpPr txBox="1">
            <a:spLocks noChangeArrowheads="1"/>
          </p:cNvSpPr>
          <p:nvPr/>
        </p:nvSpPr>
        <p:spPr bwMode="auto">
          <a:xfrm>
            <a:off x="4178738" y="2496743"/>
            <a:ext cx="850987" cy="411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2250" dirty="0">
                <a:solidFill>
                  <a:schemeClr val="bg2"/>
                </a:solidFill>
              </a:rPr>
              <a:t>E    C</a:t>
            </a:r>
            <a:endParaRPr lang="en-AU" sz="2250" dirty="0">
              <a:solidFill>
                <a:schemeClr val="bg2"/>
              </a:solidFill>
            </a:endParaRPr>
          </a:p>
        </p:txBody>
      </p:sp>
      <p:sp>
        <p:nvSpPr>
          <p:cNvPr id="61450" name="Text Box 12"/>
          <p:cNvSpPr txBox="1">
            <a:spLocks noChangeArrowheads="1"/>
          </p:cNvSpPr>
          <p:nvPr/>
        </p:nvSpPr>
        <p:spPr bwMode="auto">
          <a:xfrm>
            <a:off x="4414482" y="3908824"/>
            <a:ext cx="354056" cy="411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2250" dirty="0">
                <a:solidFill>
                  <a:schemeClr val="bg2"/>
                </a:solidFill>
              </a:rPr>
              <a:t>O</a:t>
            </a:r>
            <a:endParaRPr lang="en-AU" sz="2250" dirty="0">
              <a:solidFill>
                <a:schemeClr val="bg2"/>
              </a:solidFill>
            </a:endParaRPr>
          </a:p>
        </p:txBody>
      </p:sp>
      <p:sp>
        <p:nvSpPr>
          <p:cNvPr id="61451" name="Text Box 13"/>
          <p:cNvSpPr txBox="1">
            <a:spLocks noChangeArrowheads="1"/>
          </p:cNvSpPr>
          <p:nvPr/>
        </p:nvSpPr>
        <p:spPr bwMode="auto">
          <a:xfrm>
            <a:off x="3384709" y="4100514"/>
            <a:ext cx="305966" cy="411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2250" dirty="0">
                <a:solidFill>
                  <a:schemeClr val="bg2"/>
                </a:solidFill>
              </a:rPr>
              <a:t>T</a:t>
            </a:r>
            <a:endParaRPr lang="en-AU" sz="2250" dirty="0">
              <a:solidFill>
                <a:schemeClr val="bg2"/>
              </a:solidFill>
            </a:endParaRPr>
          </a:p>
        </p:txBody>
      </p:sp>
      <p:sp>
        <p:nvSpPr>
          <p:cNvPr id="61453" name="Text Box 15"/>
          <p:cNvSpPr txBox="1">
            <a:spLocks noChangeArrowheads="1"/>
          </p:cNvSpPr>
          <p:nvPr/>
        </p:nvSpPr>
        <p:spPr bwMode="auto">
          <a:xfrm>
            <a:off x="5222702" y="1646636"/>
            <a:ext cx="2496357" cy="591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4191" tIns="32096" rIns="64191" bIns="32096">
            <a:spAutoFit/>
          </a:bodyPr>
          <a:lstStyle/>
          <a:p>
            <a:pPr eaLnBrk="0" hangingPunct="0"/>
            <a:r>
              <a:rPr lang="en-AU" sz="1710" b="1" dirty="0"/>
              <a:t>A</a:t>
            </a:r>
            <a:r>
              <a:rPr lang="en-AU" sz="1710" dirty="0"/>
              <a:t>llocation : </a:t>
            </a:r>
            <a:r>
              <a:rPr lang="en-AU" sz="1710" b="1" dirty="0"/>
              <a:t>Adequate</a:t>
            </a:r>
            <a:r>
              <a:rPr lang="en-AU" sz="1710" dirty="0"/>
              <a:t> 	 </a:t>
            </a:r>
            <a:endParaRPr lang="en-AU" sz="1710" dirty="0">
              <a:solidFill>
                <a:srgbClr val="333399"/>
              </a:solidFill>
            </a:endParaRPr>
          </a:p>
        </p:txBody>
      </p:sp>
      <p:sp>
        <p:nvSpPr>
          <p:cNvPr id="61454" name="Text Box 16"/>
          <p:cNvSpPr txBox="1">
            <a:spLocks noChangeArrowheads="1"/>
          </p:cNvSpPr>
          <p:nvPr/>
        </p:nvSpPr>
        <p:spPr bwMode="auto">
          <a:xfrm>
            <a:off x="5240655" y="2514602"/>
            <a:ext cx="2954127" cy="854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1710" b="1" dirty="0"/>
              <a:t>M</a:t>
            </a:r>
            <a:r>
              <a:rPr lang="en-AU" sz="1710" dirty="0"/>
              <a:t>aintenance: High Retention</a:t>
            </a:r>
            <a:endParaRPr lang="en-AU" sz="1710" dirty="0"/>
          </a:p>
          <a:p>
            <a:pPr eaLnBrk="0" hangingPunct="0"/>
            <a:r>
              <a:rPr lang="en-AU" sz="1710" dirty="0"/>
              <a:t>    </a:t>
            </a:r>
            <a:endParaRPr lang="en-AU" sz="1710" dirty="0"/>
          </a:p>
          <a:p>
            <a:pPr eaLnBrk="0" hangingPunct="0"/>
            <a:endParaRPr lang="en-AU" sz="1710" dirty="0">
              <a:solidFill>
                <a:srgbClr val="333399"/>
              </a:solidFill>
            </a:endParaRPr>
          </a:p>
        </p:txBody>
      </p:sp>
      <p:sp>
        <p:nvSpPr>
          <p:cNvPr id="61455" name="Text Box 18"/>
          <p:cNvSpPr txBox="1">
            <a:spLocks noChangeArrowheads="1"/>
          </p:cNvSpPr>
          <p:nvPr/>
        </p:nvSpPr>
        <p:spPr bwMode="auto">
          <a:xfrm>
            <a:off x="5189220" y="3792288"/>
            <a:ext cx="3433730" cy="591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4191" tIns="32096" rIns="64191" bIns="32096">
            <a:spAutoFit/>
          </a:bodyPr>
          <a:lstStyle/>
          <a:p>
            <a:pPr eaLnBrk="0" hangingPunct="0"/>
            <a:r>
              <a:rPr lang="en-AU" sz="1710" b="1" dirty="0"/>
              <a:t>M</a:t>
            </a:r>
            <a:r>
              <a:rPr lang="en-AU" sz="1710" dirty="0"/>
              <a:t>easurement : </a:t>
            </a:r>
            <a:r>
              <a:rPr lang="en-AU" sz="1710" b="1" dirty="0"/>
              <a:t>Right Statistical tools </a:t>
            </a:r>
            <a:r>
              <a:rPr lang="en-AU" sz="1710" dirty="0"/>
              <a:t>(of outcomes)</a:t>
            </a:r>
            <a:endParaRPr lang="en-AU" sz="171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92090" y="372321"/>
            <a:ext cx="2366010" cy="591117"/>
          </a:xfrm>
          <a:prstGeom prst="rect">
            <a:avLst/>
          </a:prstGeom>
          <a:noFill/>
        </p:spPr>
        <p:txBody>
          <a:bodyPr wrap="square" lIns="64191" tIns="32096" rIns="64191" bIns="32096" rtlCol="0">
            <a:spAutoFit/>
          </a:bodyPr>
          <a:lstStyle/>
          <a:p>
            <a:r>
              <a:rPr lang="en-US" sz="1710" b="1" dirty="0"/>
              <a:t>R</a:t>
            </a:r>
            <a:r>
              <a:rPr lang="en-US" sz="1710" dirty="0"/>
              <a:t>ecruitment </a:t>
            </a:r>
            <a:endParaRPr lang="en-US" sz="1710" dirty="0"/>
          </a:p>
          <a:p>
            <a:r>
              <a:rPr lang="en-US" sz="1710" dirty="0"/>
              <a:t>Bias: No  bias </a:t>
            </a:r>
            <a:endParaRPr lang="en-US" sz="171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STRENGTHS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Study has large population data and long follow up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571500" lvl="0" indent="-342900" algn="just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Use of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indl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participant data, which ensured consistency in methodology and outcome definitions and allowing time-to-event analyses.  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571500" lvl="0" indent="-342900" algn="just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5715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Inclusion of largest number of individuals with CKD of any SGLT2 inhibitor study till date.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ctrTitle"/>
          </p:nvPr>
        </p:nvSpPr>
        <p:spPr>
          <a:xfrm>
            <a:off x="650459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STUDY DESIGN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24726" y="1392952"/>
            <a:ext cx="85705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Meta-analysis of randomized, double-blind, placebo-controlled, clinical outcome trials, comprising of 06 trials</a:t>
            </a:r>
            <a:endParaRPr lang="en-US" sz="2000" dirty="0" smtClean="0">
              <a:solidFill>
                <a:schemeClr val="bg2"/>
              </a:soli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  <a:sym typeface="Georgia" panose="02040502050405020303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j-lt"/>
                <a:sym typeface="Georgia" panose="02040502050405020303"/>
              </a:rPr>
              <a:t>Sample </a:t>
            </a:r>
            <a:r>
              <a:rPr lang="en-US" sz="2000" dirty="0">
                <a:solidFill>
                  <a:schemeClr val="bg2"/>
                </a:solidFill>
                <a:latin typeface="+mj-lt"/>
                <a:sym typeface="Georgia" panose="02040502050405020303"/>
              </a:rPr>
              <a:t>size : </a:t>
            </a:r>
            <a:r>
              <a:rPr lang="en-US" sz="2000" dirty="0" smtClean="0">
                <a:solidFill>
                  <a:schemeClr val="bg2"/>
                </a:solidFill>
                <a:latin typeface="+mj-lt"/>
                <a:sym typeface="Georgia" panose="02040502050405020303"/>
              </a:rPr>
              <a:t>49875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endParaRPr lang="en-US" sz="2000" dirty="0">
              <a:solidFill>
                <a:schemeClr val="bg2"/>
              </a:solidFill>
              <a:latin typeface="+mj-lt"/>
            </a:endParaRPr>
          </a:p>
          <a:p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bg2"/>
              </a:solidFill>
              <a:latin typeface="+mj-lt"/>
            </a:endParaRPr>
          </a:p>
          <a:p>
            <a:endParaRPr lang="en-US" sz="1400" dirty="0">
              <a:solidFill>
                <a:schemeClr val="bg2"/>
              </a:solidFill>
              <a:latin typeface="+mj-lt"/>
            </a:endParaRPr>
          </a:p>
          <a:p>
            <a:pPr algn="l"/>
            <a:endParaRPr lang="en-US" sz="14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LIMITATIONS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8895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Few participants receiving MRAs in CREDENCE trial were excluded due to concerns of Hyperkalemia with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Canagliflozin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48895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48895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The exact time at which people developed hyperkalemia was not identify due to differences in trial- follow up procedures.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146050" indent="0" algn="just"/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48895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146050" indent="0" algn="just"/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POSSIBLE MECHANISM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8895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SGLT2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inhibitors might increase the rate of sodium and water delivery to the distal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nephron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48895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48895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There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is some evidence that SGLT2 inhibitors may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modestly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increase aldosterone, 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48895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48895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P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reservation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of kidney function rather than any direct effects on tubular function per se. 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48895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48895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As-yet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unrecognized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mecha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n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ism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outside of the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kidney</a:t>
            </a:r>
            <a:endParaRPr sz="20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8895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SGLT 2 inhibitors reduce the risk of serious hyperkalemia in people with type 2 DM at high cardiovascular risk or with CKD without increasing the risk of hypokalemia. </a:t>
            </a:r>
            <a:endParaRPr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METHOD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48895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Inclusion Criteria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: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488950" indent="-342900" algn="just">
              <a:buFont typeface="Arial" panose="020B0604020202020204" pitchFamily="34" charset="0"/>
              <a:buChar char="•"/>
            </a:pPr>
            <a:endParaRPr lang="en-IN" sz="2000" dirty="0" smtClean="0">
              <a:solidFill>
                <a:schemeClr val="bg2"/>
              </a:solidFill>
              <a:latin typeface="+mn-lt"/>
            </a:endParaRPr>
          </a:p>
          <a:p>
            <a:pPr marL="488950" indent="-342900" algn="just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2"/>
                </a:solidFill>
                <a:latin typeface="+mn-lt"/>
              </a:rPr>
              <a:t>P</a:t>
            </a:r>
            <a:r>
              <a:rPr lang="en-IN" sz="2000" dirty="0" smtClean="0">
                <a:solidFill>
                  <a:schemeClr val="bg2"/>
                </a:solidFill>
                <a:latin typeface="+mn-lt"/>
              </a:rPr>
              <a:t>eople </a:t>
            </a:r>
            <a:r>
              <a:rPr lang="en-IN" sz="2000" dirty="0">
                <a:solidFill>
                  <a:schemeClr val="bg2"/>
                </a:solidFill>
                <a:latin typeface="+mn-lt"/>
              </a:rPr>
              <a:t>with type 2 diabetes at high cardiovascular risk or with CKD in whom serum potassium levels were routinely </a:t>
            </a:r>
            <a:r>
              <a:rPr lang="en-IN" sz="2000" dirty="0" smtClean="0">
                <a:solidFill>
                  <a:schemeClr val="bg2"/>
                </a:solidFill>
                <a:latin typeface="+mn-lt"/>
              </a:rPr>
              <a:t>measured</a:t>
            </a:r>
            <a:endParaRPr lang="en-IN" sz="2000" dirty="0" smtClean="0">
              <a:solidFill>
                <a:schemeClr val="bg2"/>
              </a:solidFill>
              <a:latin typeface="+mn-lt"/>
            </a:endParaRPr>
          </a:p>
          <a:p>
            <a:pPr marL="48895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146050" indent="0"/>
            <a:r>
              <a:rPr lang="en-US" sz="2000" dirty="0">
                <a:solidFill>
                  <a:schemeClr val="bg2"/>
                </a:solidFill>
                <a:latin typeface="+mn-lt"/>
              </a:rPr>
              <a:t>	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endParaRPr lang="en-US" sz="18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METHOD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48895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2"/>
                </a:solidFill>
                <a:latin typeface="+mn-lt"/>
              </a:rPr>
              <a:t>A literature search of PubMed and </a:t>
            </a:r>
            <a:r>
              <a:rPr lang="en-IN" sz="2000" dirty="0" err="1">
                <a:solidFill>
                  <a:schemeClr val="bg2"/>
                </a:solidFill>
                <a:latin typeface="+mn-lt"/>
              </a:rPr>
              <a:t>MedLine</a:t>
            </a:r>
            <a:r>
              <a:rPr lang="en-IN" sz="20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IN" sz="2000" dirty="0" smtClean="0">
                <a:solidFill>
                  <a:schemeClr val="bg2"/>
                </a:solidFill>
                <a:latin typeface="+mn-lt"/>
              </a:rPr>
              <a:t>from 1</a:t>
            </a:r>
            <a:r>
              <a:rPr lang="en-IN" sz="2000" baseline="30000" dirty="0" smtClean="0">
                <a:solidFill>
                  <a:schemeClr val="bg2"/>
                </a:solidFill>
                <a:latin typeface="+mn-lt"/>
              </a:rPr>
              <a:t>ST</a:t>
            </a:r>
            <a:r>
              <a:rPr lang="en-IN" sz="2000" dirty="0" smtClean="0">
                <a:solidFill>
                  <a:schemeClr val="bg2"/>
                </a:solidFill>
                <a:latin typeface="+mn-lt"/>
              </a:rPr>
              <a:t> Jan 2000 </a:t>
            </a:r>
            <a:r>
              <a:rPr lang="en-IN" sz="2000" dirty="0">
                <a:solidFill>
                  <a:schemeClr val="bg2"/>
                </a:solidFill>
                <a:latin typeface="+mn-lt"/>
              </a:rPr>
              <a:t>to </a:t>
            </a:r>
            <a:endParaRPr lang="en-IN" sz="2000" dirty="0" smtClean="0">
              <a:solidFill>
                <a:schemeClr val="bg2"/>
              </a:solidFill>
              <a:latin typeface="+mn-lt"/>
            </a:endParaRPr>
          </a:p>
          <a:p>
            <a:pPr marL="146050" indent="0"/>
            <a:r>
              <a:rPr lang="en-IN" sz="2000" dirty="0" smtClean="0">
                <a:solidFill>
                  <a:schemeClr val="bg2"/>
                </a:solidFill>
                <a:latin typeface="+mn-lt"/>
              </a:rPr>
              <a:t>    1</a:t>
            </a:r>
            <a:r>
              <a:rPr lang="en-IN" sz="2000" baseline="30000" dirty="0" smtClean="0">
                <a:solidFill>
                  <a:schemeClr val="bg2"/>
                </a:solidFill>
                <a:latin typeface="+mn-lt"/>
              </a:rPr>
              <a:t>st</a:t>
            </a:r>
            <a:r>
              <a:rPr lang="en-IN" sz="2000" dirty="0" smtClean="0">
                <a:solidFill>
                  <a:schemeClr val="bg2"/>
                </a:solidFill>
                <a:latin typeface="+mn-lt"/>
              </a:rPr>
              <a:t> Jul </a:t>
            </a:r>
            <a:r>
              <a:rPr lang="en-IN" sz="2000" dirty="0">
                <a:solidFill>
                  <a:schemeClr val="bg2"/>
                </a:solidFill>
                <a:latin typeface="+mn-lt"/>
              </a:rPr>
              <a:t>2021, identified the following </a:t>
            </a:r>
            <a:r>
              <a:rPr lang="en-IN" sz="2000" dirty="0" smtClean="0">
                <a:solidFill>
                  <a:schemeClr val="bg2"/>
                </a:solidFill>
                <a:latin typeface="+mn-lt"/>
              </a:rPr>
              <a:t>trials</a:t>
            </a:r>
            <a:r>
              <a:rPr lang="en-IN" sz="2000" dirty="0">
                <a:solidFill>
                  <a:schemeClr val="bg2"/>
                </a:solidFill>
                <a:latin typeface="+mn-lt"/>
              </a:rPr>
              <a:t>: </a:t>
            </a:r>
            <a:endParaRPr lang="en-IN" sz="2000" dirty="0" smtClean="0">
              <a:solidFill>
                <a:schemeClr val="bg2"/>
              </a:solidFill>
              <a:latin typeface="+mn-lt"/>
            </a:endParaRPr>
          </a:p>
          <a:p>
            <a:pPr marL="946150" lvl="1" indent="-342900">
              <a:buFont typeface="Arial" panose="020B0604020202020204" pitchFamily="34" charset="0"/>
              <a:buChar char="•"/>
            </a:pPr>
            <a:endParaRPr lang="en-IN" dirty="0" smtClean="0">
              <a:solidFill>
                <a:schemeClr val="bg2"/>
              </a:solidFill>
              <a:latin typeface="+mn-lt"/>
            </a:endParaRPr>
          </a:p>
          <a:p>
            <a:pPr marL="889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bg2"/>
                </a:solidFill>
                <a:latin typeface="+mn-lt"/>
              </a:rPr>
              <a:t>EMPA-REG </a:t>
            </a:r>
            <a:r>
              <a:rPr lang="en-IN" dirty="0">
                <a:solidFill>
                  <a:schemeClr val="bg2"/>
                </a:solidFill>
                <a:latin typeface="+mn-lt"/>
              </a:rPr>
              <a:t>OUTCOME </a:t>
            </a:r>
            <a:endParaRPr lang="en-IN" dirty="0" smtClean="0">
              <a:solidFill>
                <a:schemeClr val="bg2"/>
              </a:solidFill>
              <a:latin typeface="+mn-lt"/>
            </a:endParaRPr>
          </a:p>
          <a:p>
            <a:pPr marL="889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bg2"/>
                </a:solidFill>
                <a:latin typeface="+mn-lt"/>
              </a:rPr>
              <a:t>CANVAS </a:t>
            </a:r>
            <a:r>
              <a:rPr lang="en-IN" dirty="0">
                <a:solidFill>
                  <a:schemeClr val="bg2"/>
                </a:solidFill>
                <a:latin typeface="+mn-lt"/>
              </a:rPr>
              <a:t>Program </a:t>
            </a:r>
            <a:endParaRPr lang="en-IN" dirty="0">
              <a:solidFill>
                <a:schemeClr val="bg2"/>
              </a:solidFill>
              <a:latin typeface="+mn-lt"/>
            </a:endParaRPr>
          </a:p>
          <a:p>
            <a:pPr marL="889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bg2"/>
                </a:solidFill>
                <a:latin typeface="+mn-lt"/>
              </a:rPr>
              <a:t>DECLARE-TIMI 58 </a:t>
            </a:r>
            <a:endParaRPr lang="en-IN" dirty="0" smtClean="0">
              <a:solidFill>
                <a:schemeClr val="bg2"/>
              </a:solidFill>
              <a:latin typeface="+mn-lt"/>
            </a:endParaRPr>
          </a:p>
          <a:p>
            <a:pPr marL="889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bg2"/>
                </a:solidFill>
                <a:latin typeface="+mn-lt"/>
              </a:rPr>
              <a:t>VERTIS-CV </a:t>
            </a:r>
            <a:endParaRPr lang="en-IN" dirty="0" smtClean="0">
              <a:solidFill>
                <a:schemeClr val="bg2"/>
              </a:solidFill>
              <a:latin typeface="+mn-lt"/>
            </a:endParaRPr>
          </a:p>
          <a:p>
            <a:pPr marL="889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bg2"/>
                </a:solidFill>
                <a:latin typeface="+mn-lt"/>
              </a:rPr>
              <a:t>CREDENCE </a:t>
            </a:r>
            <a:endParaRPr lang="en-IN" dirty="0" smtClean="0">
              <a:solidFill>
                <a:schemeClr val="bg2"/>
              </a:solidFill>
              <a:latin typeface="+mn-lt"/>
            </a:endParaRPr>
          </a:p>
          <a:p>
            <a:pPr marL="889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bg2"/>
                </a:solidFill>
                <a:latin typeface="+mn-lt"/>
              </a:rPr>
              <a:t>DAPA - CKD 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METHOD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146050" indent="0"/>
            <a:r>
              <a:rPr lang="en-US" dirty="0" smtClean="0">
                <a:solidFill>
                  <a:schemeClr val="bg2"/>
                </a:solidFill>
                <a:latin typeface="+mn-lt"/>
              </a:rPr>
              <a:t>Exclusion Criteria :</a:t>
            </a:r>
            <a:endParaRPr lang="en-US" dirty="0" smtClean="0">
              <a:solidFill>
                <a:schemeClr val="bg2"/>
              </a:solidFill>
              <a:latin typeface="+mn-lt"/>
            </a:endParaRPr>
          </a:p>
          <a:p>
            <a:pPr marL="146050" indent="0"/>
            <a:endParaRPr lang="en-US" dirty="0" smtClean="0">
              <a:solidFill>
                <a:schemeClr val="bg2"/>
              </a:solidFill>
              <a:latin typeface="+mn-lt"/>
            </a:endParaRPr>
          </a:p>
          <a:p>
            <a:pPr marL="4889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Patients without Type 2 DM in DAPA – CKD 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4889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Patients in DAPA- HF and EMPEROR- reduced were also excluded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4889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Data from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Sotagliflozin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trials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PRIMARY </a:t>
            </a:r>
            <a:r>
              <a:rPr lang="en-US" dirty="0" smtClean="0"/>
              <a:t>OUTCOME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8895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2"/>
                </a:solidFill>
                <a:latin typeface="+mn-lt"/>
              </a:rPr>
              <a:t>Time to first Lab determined </a:t>
            </a:r>
            <a:r>
              <a:rPr lang="en-IN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 </a:t>
            </a:r>
            <a:r>
              <a:rPr lang="en-IN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hyperkalemia</a:t>
            </a:r>
            <a:r>
              <a:rPr lang="en-IN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Sr.  potassium ≥6.0 </a:t>
            </a:r>
            <a:r>
              <a:rPr lang="en-IN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n-IN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</a:t>
            </a:r>
            <a:r>
              <a:rPr lang="en-IN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2000" dirty="0" smtClean="0">
              <a:solidFill>
                <a:schemeClr val="bg2"/>
              </a:solidFill>
              <a:latin typeface="+mn-lt"/>
            </a:endParaRPr>
          </a:p>
          <a:p>
            <a:pPr marL="48895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2"/>
                </a:solidFill>
                <a:latin typeface="+mn-lt"/>
              </a:rPr>
              <a:t>Time to first investigator-reported </a:t>
            </a:r>
            <a:r>
              <a:rPr lang="en-IN" sz="2000" dirty="0" err="1">
                <a:solidFill>
                  <a:schemeClr val="bg2"/>
                </a:solidFill>
                <a:latin typeface="+mn-lt"/>
              </a:rPr>
              <a:t>hyperkalemia</a:t>
            </a:r>
            <a:r>
              <a:rPr lang="en-IN" sz="2000" dirty="0">
                <a:solidFill>
                  <a:schemeClr val="bg2"/>
                </a:solidFill>
                <a:latin typeface="+mn-lt"/>
              </a:rPr>
              <a:t> was also assessed. </a:t>
            </a:r>
            <a:endParaRPr lang="en-IN" sz="2000" dirty="0" smtClean="0">
              <a:solidFill>
                <a:schemeClr val="bg2"/>
              </a:solidFill>
              <a:latin typeface="+mn-lt"/>
            </a:endParaRPr>
          </a:p>
          <a:p>
            <a:pPr marL="48895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900" dirty="0" smtClean="0">
                <a:solidFill>
                  <a:schemeClr val="bg2"/>
                </a:solidFill>
                <a:latin typeface="+mn-lt"/>
              </a:rPr>
              <a:t>Mild </a:t>
            </a:r>
            <a:r>
              <a:rPr lang="en-IN" sz="1900" dirty="0" err="1" smtClean="0">
                <a:solidFill>
                  <a:schemeClr val="bg2"/>
                </a:solidFill>
                <a:latin typeface="+mn-lt"/>
              </a:rPr>
              <a:t>hyperkalemia</a:t>
            </a:r>
            <a:r>
              <a:rPr lang="en-IN" sz="1900" dirty="0" smtClean="0">
                <a:solidFill>
                  <a:schemeClr val="bg2"/>
                </a:solidFill>
                <a:latin typeface="+mn-lt"/>
              </a:rPr>
              <a:t>- Sr. potassium ≥5.5 </a:t>
            </a:r>
            <a:r>
              <a:rPr lang="en-IN" sz="1900" dirty="0" err="1" smtClean="0">
                <a:solidFill>
                  <a:schemeClr val="bg2"/>
                </a:solidFill>
                <a:latin typeface="+mn-lt"/>
              </a:rPr>
              <a:t>mmol</a:t>
            </a:r>
            <a:r>
              <a:rPr lang="en-IN" sz="1900" dirty="0" smtClean="0">
                <a:solidFill>
                  <a:schemeClr val="bg2"/>
                </a:solidFill>
                <a:latin typeface="+mn-lt"/>
              </a:rPr>
              <a:t>/L, was assessed as a        </a:t>
            </a:r>
            <a:r>
              <a:rPr lang="en-IN" sz="1900" dirty="0" smtClean="0">
                <a:solidFill>
                  <a:schemeClr val="bg2"/>
                </a:solidFill>
                <a:latin typeface="+mn-lt"/>
              </a:rPr>
              <a:t>sensitivity </a:t>
            </a:r>
            <a:r>
              <a:rPr lang="en-IN" sz="1900" dirty="0" smtClean="0">
                <a:solidFill>
                  <a:schemeClr val="bg2"/>
                </a:solidFill>
                <a:latin typeface="+mn-lt"/>
              </a:rPr>
              <a:t>analysis. </a:t>
            </a:r>
            <a:endParaRPr lang="en-US" sz="1900" dirty="0">
              <a:solidFill>
                <a:schemeClr val="bg2"/>
              </a:solidFill>
              <a:latin typeface="+mn-lt"/>
            </a:endParaRPr>
          </a:p>
          <a:p>
            <a:pPr marL="48895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900" dirty="0" err="1" smtClean="0">
                <a:solidFill>
                  <a:schemeClr val="bg2"/>
                </a:solidFill>
                <a:latin typeface="+mn-lt"/>
              </a:rPr>
              <a:t>Hypokalemia</a:t>
            </a:r>
            <a:r>
              <a:rPr lang="en-IN" sz="1900" dirty="0" smtClean="0">
                <a:solidFill>
                  <a:schemeClr val="bg2"/>
                </a:solidFill>
                <a:latin typeface="+mn-lt"/>
              </a:rPr>
              <a:t>, defined as a serum potassium ≤3.5 </a:t>
            </a:r>
            <a:r>
              <a:rPr lang="en-IN" sz="1900" dirty="0" err="1" smtClean="0">
                <a:solidFill>
                  <a:schemeClr val="bg2"/>
                </a:solidFill>
                <a:latin typeface="+mn-lt"/>
              </a:rPr>
              <a:t>mmol</a:t>
            </a:r>
            <a:r>
              <a:rPr lang="en-IN" sz="1900" dirty="0" smtClean="0">
                <a:solidFill>
                  <a:schemeClr val="bg2"/>
                </a:solidFill>
                <a:latin typeface="+mn-lt"/>
              </a:rPr>
              <a:t>/L, </a:t>
            </a:r>
            <a:endParaRPr lang="en-IN" sz="1900" dirty="0" smtClean="0">
              <a:solidFill>
                <a:schemeClr val="bg2"/>
              </a:solidFill>
              <a:latin typeface="+mn-lt"/>
            </a:endParaRPr>
          </a:p>
          <a:p>
            <a:pPr marL="48895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900" dirty="0" smtClean="0">
                <a:solidFill>
                  <a:schemeClr val="bg2"/>
                </a:solidFill>
                <a:latin typeface="+mn-lt"/>
              </a:rPr>
              <a:t>Mean </a:t>
            </a:r>
            <a:r>
              <a:rPr lang="en-IN" sz="1900" dirty="0">
                <a:solidFill>
                  <a:schemeClr val="bg2"/>
                </a:solidFill>
                <a:latin typeface="+mn-lt"/>
              </a:rPr>
              <a:t>change in serum potassium from baseline over time were assessed</a:t>
            </a:r>
            <a:r>
              <a:rPr lang="en-IN" sz="1900" dirty="0">
                <a:solidFill>
                  <a:schemeClr val="bg2"/>
                </a:solidFill>
              </a:rPr>
              <a:t>.</a:t>
            </a:r>
            <a:endParaRPr sz="19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PRIMARY </a:t>
            </a:r>
            <a:r>
              <a:rPr lang="en-US" dirty="0" smtClean="0"/>
              <a:t>OUTCOME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ScalaLancetPro"/>
              </a:rPr>
              <a:t>Outcomes were </a:t>
            </a:r>
            <a:r>
              <a:rPr lang="en-US" sz="2000" dirty="0" err="1">
                <a:solidFill>
                  <a:schemeClr val="bg2"/>
                </a:solidFill>
                <a:latin typeface="ScalaLancetPro"/>
              </a:rPr>
              <a:t>analysed</a:t>
            </a:r>
            <a:r>
              <a:rPr lang="en-US" sz="2000" dirty="0">
                <a:solidFill>
                  <a:schemeClr val="bg2"/>
                </a:solidFill>
                <a:latin typeface="ScalaLancetPro"/>
              </a:rPr>
              <a:t>  </a:t>
            </a:r>
            <a:r>
              <a:rPr lang="en-US" sz="2000" dirty="0" smtClean="0">
                <a:solidFill>
                  <a:schemeClr val="bg2"/>
                </a:solidFill>
                <a:latin typeface="ScalaLancetPro"/>
              </a:rPr>
              <a:t>based on following </a:t>
            </a:r>
            <a:r>
              <a:rPr lang="en-US" sz="2000" dirty="0">
                <a:solidFill>
                  <a:schemeClr val="bg2"/>
                </a:solidFill>
                <a:latin typeface="ScalaLancetPro"/>
              </a:rPr>
              <a:t>baseline </a:t>
            </a:r>
            <a:r>
              <a:rPr lang="en-US" sz="2000" dirty="0" smtClean="0">
                <a:solidFill>
                  <a:schemeClr val="bg2"/>
                </a:solidFill>
                <a:latin typeface="ScalaLancetPro"/>
              </a:rPr>
              <a:t>characteristics</a:t>
            </a:r>
            <a:endParaRPr lang="en-US" sz="2000" dirty="0" smtClean="0">
              <a:solidFill>
                <a:schemeClr val="bg2"/>
              </a:solidFill>
              <a:latin typeface="ScalaLancet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2"/>
              </a:solidFill>
              <a:latin typeface="ScalaLancetPro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ScalaLancetPro"/>
              </a:rPr>
              <a:t> HbA1c-  </a:t>
            </a:r>
            <a:r>
              <a:rPr lang="en-US" dirty="0">
                <a:solidFill>
                  <a:schemeClr val="bg2"/>
                </a:solidFill>
              </a:rPr>
              <a:t>≤8% and &gt;8</a:t>
            </a:r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 smtClean="0">
              <a:solidFill>
                <a:schemeClr val="bg2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eGFR</a:t>
            </a:r>
            <a:r>
              <a:rPr lang="en-US" dirty="0">
                <a:solidFill>
                  <a:schemeClr val="bg2"/>
                </a:solidFill>
              </a:rPr>
              <a:t>; &lt;60 and ≥60 mL∙min</a:t>
            </a:r>
            <a:r>
              <a:rPr lang="en-US" dirty="0" smtClean="0">
                <a:solidFill>
                  <a:schemeClr val="bg2"/>
                </a:solidFill>
              </a:rPr>
              <a:t>−1</a:t>
            </a:r>
            <a:r>
              <a:rPr lang="en-US" dirty="0">
                <a:solidFill>
                  <a:schemeClr val="bg2"/>
                </a:solidFill>
              </a:rPr>
              <a:t>∙1.73 m−</a:t>
            </a:r>
            <a:r>
              <a:rPr lang="en-US" dirty="0" smtClean="0">
                <a:solidFill>
                  <a:schemeClr val="bg2"/>
                </a:solidFill>
              </a:rPr>
              <a:t>2</a:t>
            </a:r>
            <a:endParaRPr lang="en-US" dirty="0" smtClean="0">
              <a:solidFill>
                <a:schemeClr val="bg2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ScalaLancetPro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ScalaLancetPro"/>
              </a:rPr>
              <a:t>UACR</a:t>
            </a:r>
            <a:r>
              <a:rPr lang="en-US" dirty="0">
                <a:solidFill>
                  <a:schemeClr val="bg2"/>
                </a:solidFill>
                <a:latin typeface="ScalaLancetPro"/>
              </a:rPr>
              <a:t>; &lt;30 and ≥30 </a:t>
            </a:r>
            <a:r>
              <a:rPr lang="en-US" dirty="0" smtClean="0">
                <a:solidFill>
                  <a:schemeClr val="bg2"/>
                </a:solidFill>
                <a:latin typeface="ScalaLancetPro"/>
              </a:rPr>
              <a:t>mg/g </a:t>
            </a:r>
            <a:endParaRPr lang="en-US" dirty="0" smtClean="0">
              <a:solidFill>
                <a:schemeClr val="bg2"/>
              </a:solidFill>
              <a:latin typeface="ScalaLancetPro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ScalaLancetPro"/>
              </a:rPr>
              <a:t> History </a:t>
            </a:r>
            <a:r>
              <a:rPr lang="en-US" dirty="0">
                <a:solidFill>
                  <a:schemeClr val="bg2"/>
                </a:solidFill>
                <a:latin typeface="ScalaLancetPro"/>
              </a:rPr>
              <a:t>of </a:t>
            </a:r>
            <a:r>
              <a:rPr lang="en-US" dirty="0" smtClean="0">
                <a:solidFill>
                  <a:schemeClr val="bg2"/>
                </a:solidFill>
                <a:latin typeface="ScalaLancetPro"/>
              </a:rPr>
              <a:t>heart </a:t>
            </a:r>
            <a:r>
              <a:rPr lang="en-US" dirty="0">
                <a:solidFill>
                  <a:schemeClr val="bg2"/>
                </a:solidFill>
                <a:latin typeface="ScalaLancetPro"/>
              </a:rPr>
              <a:t>failure, </a:t>
            </a:r>
            <a:endParaRPr lang="en-US" dirty="0">
              <a:solidFill>
                <a:schemeClr val="bg2"/>
              </a:solidFill>
              <a:latin typeface="ScalaLancetPro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ScalaLancetPro"/>
              </a:rPr>
              <a:t> Use </a:t>
            </a:r>
            <a:r>
              <a:rPr lang="en-US" dirty="0">
                <a:solidFill>
                  <a:schemeClr val="bg2"/>
                </a:solidFill>
                <a:latin typeface="ScalaLancetPro"/>
              </a:rPr>
              <a:t>of RAAS inhibitors, diuretics, and MRAs.</a:t>
            </a:r>
            <a:endParaRPr lang="en-US" dirty="0">
              <a:solidFill>
                <a:schemeClr val="bg2"/>
              </a:solidFill>
              <a:latin typeface="ScalaLancet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7528</Words>
  <Application>WPS Presentation</Application>
  <PresentationFormat>On-screen Show (16:9)</PresentationFormat>
  <Paragraphs>366</Paragraphs>
  <Slides>42</Slides>
  <Notes>43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9" baseType="lpstr">
      <vt:lpstr>Arial</vt:lpstr>
      <vt:lpstr>SimSun</vt:lpstr>
      <vt:lpstr>Wingdings</vt:lpstr>
      <vt:lpstr>Arial</vt:lpstr>
      <vt:lpstr>Raleway</vt:lpstr>
      <vt:lpstr>Lato</vt:lpstr>
      <vt:lpstr>Georgia</vt:lpstr>
      <vt:lpstr>Sans Serif Collection</vt:lpstr>
      <vt:lpstr>Yu Gothic UI</vt:lpstr>
      <vt:lpstr>Microsoft YaHei</vt:lpstr>
      <vt:lpstr>Arial Unicode MS</vt:lpstr>
      <vt:lpstr>ScalaLancetPro</vt:lpstr>
      <vt:lpstr>Segoe Print</vt:lpstr>
      <vt:lpstr>Helvetica Neue</vt:lpstr>
      <vt:lpstr>Calibri</vt:lpstr>
      <vt:lpstr>MS PGothic</vt:lpstr>
      <vt:lpstr>Streamline</vt:lpstr>
      <vt:lpstr>JOURNAL CLUB</vt:lpstr>
      <vt:lpstr>PowerPoint 演示文稿</vt:lpstr>
      <vt:lpstr>BACKGROUND</vt:lpstr>
      <vt:lpstr>STUDY DESIGN</vt:lpstr>
      <vt:lpstr>METHOD</vt:lpstr>
      <vt:lpstr>METHOD</vt:lpstr>
      <vt:lpstr>METHOD</vt:lpstr>
      <vt:lpstr>PRIMARY OUTCOME</vt:lpstr>
      <vt:lpstr>PRIMARY OUTCOME</vt:lpstr>
      <vt:lpstr>STATISTICAL ANALYSIS</vt:lpstr>
      <vt:lpstr>STATISTICAL ANALYSIS</vt:lpstr>
      <vt:lpstr>STATISTICAL ANALYSIS</vt:lpstr>
      <vt:lpstr>BASELINE CHARACTERISTICS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PowerPoint 演示文稿</vt:lpstr>
      <vt:lpstr>CRITICAL APPRAISAL</vt:lpstr>
      <vt:lpstr>REFERENCE QUESTION</vt:lpstr>
      <vt:lpstr>VALIDITY</vt:lpstr>
      <vt:lpstr>GATE Framework Assessment : PECOT</vt:lpstr>
      <vt:lpstr>PowerPoint 演示文稿</vt:lpstr>
      <vt:lpstr>The RAMMbo acronym : Assessing study bias </vt:lpstr>
      <vt:lpstr>RAMMbo : Recruitment</vt:lpstr>
      <vt:lpstr>RAMMbo: A is for Allocation</vt:lpstr>
      <vt:lpstr>RAMMbo</vt:lpstr>
      <vt:lpstr>RAMMbo</vt:lpstr>
      <vt:lpstr>PowerPoint 演示文稿</vt:lpstr>
      <vt:lpstr>STRENGTHS</vt:lpstr>
      <vt:lpstr>LIMITATIONS</vt:lpstr>
      <vt:lpstr>POSSIBLE MECHANISM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SCAN</dc:title>
  <dc:creator>mukti sankhi</dc:creator>
  <cp:lastModifiedBy>Dr. Prince Manchanda</cp:lastModifiedBy>
  <cp:revision>222</cp:revision>
  <dcterms:created xsi:type="dcterms:W3CDTF">2023-08-21T06:21:58Z</dcterms:created>
  <dcterms:modified xsi:type="dcterms:W3CDTF">2023-08-21T06:26:48Z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488EEAA2D9CD4A709AF6CD73F328D317</vt:lpwstr>
  </property>
  <property fmtid="{D5CDD505-2E9C-101B-9397-08002B2CF9AE}" pid="3" name="KSOProductBuildVer">
    <vt:lpwstr>1033-11.2.0.11537</vt:lpwstr>
  </property>
</Properties>
</file>