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ink/ink1.xml" ContentType="application/inkml+xml"/>
  <Override PartName="/ppt/ink/ink10.xml" ContentType="application/inkml+xml"/>
  <Override PartName="/ppt/ink/ink1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52" r:id="rId3"/>
    <p:sldId id="438" r:id="rId5"/>
    <p:sldId id="374" r:id="rId6"/>
    <p:sldId id="375" r:id="rId7"/>
    <p:sldId id="431" r:id="rId8"/>
    <p:sldId id="450" r:id="rId9"/>
    <p:sldId id="379" r:id="rId10"/>
    <p:sldId id="435" r:id="rId11"/>
    <p:sldId id="380" r:id="rId12"/>
    <p:sldId id="436" r:id="rId13"/>
    <p:sldId id="376" r:id="rId14"/>
    <p:sldId id="433" r:id="rId15"/>
    <p:sldId id="451" r:id="rId16"/>
    <p:sldId id="382" r:id="rId17"/>
    <p:sldId id="383" r:id="rId18"/>
    <p:sldId id="384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389" r:id="rId28"/>
    <p:sldId id="388" r:id="rId29"/>
    <p:sldId id="387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Calibri Light" panose="020F0302020204030204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Calibri" panose="020F050202020403020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3969" autoAdjust="0"/>
  </p:normalViewPr>
  <p:slideViewPr>
    <p:cSldViewPr snapToGrid="0">
      <p:cViewPr varScale="1">
        <p:scale>
          <a:sx n="85" d="100"/>
          <a:sy n="85" d="100"/>
        </p:scale>
        <p:origin x="9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font" Target="fonts/font15.fntdata"/><Relationship Id="rId47" Type="http://schemas.openxmlformats.org/officeDocument/2006/relationships/font" Target="fonts/font14.fntdata"/><Relationship Id="rId46" Type="http://schemas.openxmlformats.org/officeDocument/2006/relationships/font" Target="fonts/font13.fntdata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8: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0,'10'0,"10"0,6 0,9 0,4 0,1 0,-1 0,-2 0,-2 0,-1 0,-2 0,0 0,5 0,1 0,5 0,0 0,-1 0,-8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10: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2,'113'-2,"122"5,-138 12,-62-9,55 4,-55-10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10: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5,'88'-1,"-46"-2,-1 2,1 3,0 1,-1 1,42 12,-35 1,-36-12,1 0,-1-1,1 0,18 2,63 10,-68-9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8: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3,'123'-2,"133"5,-168 16,-48-9,-33-8,0 1,0 0,0 0,0 0,-1 1,12 8,-12-8,0 1,0-1,1-1,-1 1,1-1,0-1,0 1,7 1,-9-3,0 0,-1 0,1 0,-1 1,1-1,-1 1,0 0,1 0,-1 1,6 5,-9-8,0 1,0 0,-1 0,1 0,-1 0,1 0,0 0,-1 0,0-1,1 2,-1-1,1 0,-1 0,0 0,0 0,0 0,0 0,0 0,0 0,0 1,0 1,-1-1,0 0,0 0,0 0,0 0,0 0,0 0,0-1,-1 1,1 0,-1 0,1-1,-4 3,-6 5,0 0,-1 0,0-2,-1 1,1-2,-1 1,-1-2,1 0,-1 0,-17 3,-2-3,0-2,-1-1,-43-2,-60 0,-70-4,180 0,7-3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636 104,'-2'1,"1"-1,0 0,0 1,0-1,0 0,0 1,0-1,0 1,0 0,0-1,1 1,-1 0,0-1,0 1,0 0,1 0,-1 0,0 0,1 0,-1 0,1 0,-1 0,1 0,0 0,-1 1,-10 38,5-15,-13 10,-2-1,-46 57,63-85,-1 0,1-1,-1 1,-1-1,1 0,-1 0,1-1,-1 0,-1 0,1 0,0-1,-1 0,0 0,0-1,0 1,0-2,0 1,0-1,0 0,-1 0,1-1,0 0,-1 0,-9-2,-12-4,0-1,1-2,0 0,-42-21,-7-2,73 30,0-1,0 0,0 1,0-1,0-1,1 1,-1 0,1-1,0 0,0 0,1 0,-1 0,1 0,0 0,0-1,0 1,0-1,1 1,0-1,0 0,0 1,1-1,-1-8,0-2,0-1,1 0,1 0,1 0,0 0,5-15,-6 25,1 1,1 0,-1-1,1 1,0 0,0 0,0 1,1-1,-1 1,1-1,0 1,1 0,-1 1,1-1,0 1,-1 0,1 0,1 0,-1 1,0 0,1 0,-1 0,1 1,-1-1,9 1,16-3,-1 2,1 1,54 6,-28-2,170 0,-193-3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1,'40'0,"0"3,70 13,-35-3,-46-9,-1 0,0 2,-1 1,1 2,-1 0,30 16,-27-8,-1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0,'10'1,"1"0,0 1,-1 0,16 5,25 5,43 5,-54-9,0-1,46 1,-50-6,54 11,-53-6,55 2,-68-9,-10 0,0 0,0 1,0 0,0 1,21 6,-19-1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89,'15'3,"1"0,-1 1,0 1,-1 0,1 1,-1 0,0 1,24 16,1-1,55 26,81 45,-161-86,1-1,0-1,0 0,0-1,0-1,1 0,-1-1,1-1,21-1,31 5,-50-2,-5-1,-1 0,1-1,0 0,-1-1,1-1,14-2,-24 3,0-1,0 0,0-1,0 1,0 0,0-1,-1 1,1-1,0 0,-1 0,0 0,1 0,-1-1,0 1,0-1,0 1,-1-1,1 0,0 1,-1-1,0 0,0 0,0 0,0 0,0 0,0 0,-1-1,0 1,0-6,1-3,0-1,-1 0,-1 1,0-1,-1 1,0-1,-1 1,-1 0,0 0,0 0,-1 1,-12-21,13 25,-1 1,0-1,-1 1,0 0,0 0,0 1,0-1,-1 1,0 1,0-1,0 1,0 1,-1-1,0 1,0 1,0-1,0 1,0 1,0-1,-10 1,-65 0,54 1,0 0,-1-2,-32-6,42 4,0 2,0 1,0 0,0 2,0 0,-38 8,-119 38,132-34,0 2,9-1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1,'53'2,"0"3,95 22,-68-11,265 27,-332-42,83 14,-64-8,62 3,-28-4,-40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33,'50'-2,"62"-12,26 0,261 12,-210 3,-150-1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05:09: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1,'946'0,"-935"-1,-1 1,1 1,-1-1,1 2,-1-1,0 2,1-1,-1 1,0 1,11 5,-3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P-POPULATION, E-EXPOSURE, C- COMPARISON,  O- OUTCOME, T- STUDY TIME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err="1"/>
              <a:t>RAMMbo</a:t>
            </a:r>
            <a:r>
              <a:rPr lang="en-IN" dirty="0"/>
              <a:t>: RELIABILITY, AVAILBILITY, MAINTAINABILITY, BUILDABILITY, OPERABILITY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CLINICAL RESEARCH IN INTENSIVE CARE AND SEPSIS –TRIAL GROUP FOR GLOBAL EVALUATION AND RESEARCH IN SEPSIS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AB6F-B786-4D0A-A38F-1B4C2D6511B9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customXml" Target="../ink/ink7.xml"/><Relationship Id="rId8" Type="http://schemas.openxmlformats.org/officeDocument/2006/relationships/image" Target="../media/image14.png"/><Relationship Id="rId7" Type="http://schemas.openxmlformats.org/officeDocument/2006/relationships/customXml" Target="../ink/ink6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png"/><Relationship Id="rId3" Type="http://schemas.openxmlformats.org/officeDocument/2006/relationships/customXml" Target="../ink/ink4.xml"/><Relationship Id="rId2" Type="http://schemas.openxmlformats.org/officeDocument/2006/relationships/image" Target="../media/image11.jpe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7.png"/><Relationship Id="rId13" Type="http://schemas.openxmlformats.org/officeDocument/2006/relationships/customXml" Target="../ink/ink9.xml"/><Relationship Id="rId12" Type="http://schemas.openxmlformats.org/officeDocument/2006/relationships/image" Target="../media/image16.png"/><Relationship Id="rId11" Type="http://schemas.openxmlformats.org/officeDocument/2006/relationships/customXml" Target="../ink/ink8.xm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customXml" Target="../ink/ink11.xml"/><Relationship Id="rId4" Type="http://schemas.openxmlformats.org/officeDocument/2006/relationships/image" Target="../media/image19.png"/><Relationship Id="rId3" Type="http://schemas.openxmlformats.org/officeDocument/2006/relationships/customXml" Target="../ink/ink10.xml"/><Relationship Id="rId2" Type="http://schemas.openxmlformats.org/officeDocument/2006/relationships/image" Target="../media/image11.jpe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19" y="81793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IN" sz="4800" dirty="0">
                <a:latin typeface="Arial Black" panose="020B0A04020102020204" pitchFamily="34" charset="0"/>
              </a:rPr>
              <a:t>JOURNAL CLUB</a:t>
            </a:r>
            <a:endParaRPr lang="en-IN" sz="48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7459" y="3026966"/>
            <a:ext cx="3870723" cy="617934"/>
          </a:xfrm>
        </p:spPr>
        <p:txBody>
          <a:bodyPr/>
          <a:lstStyle/>
          <a:p>
            <a:pPr algn="ctr"/>
            <a:r>
              <a:rPr lang="en-IN" sz="2400" dirty="0"/>
              <a:t>MODERATOR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3644900"/>
            <a:ext cx="3868340" cy="997347"/>
          </a:xfrm>
        </p:spPr>
        <p:txBody>
          <a:bodyPr/>
          <a:lstStyle/>
          <a:p>
            <a:pPr marL="0" indent="0" algn="ctr">
              <a:buNone/>
            </a:pPr>
            <a:r>
              <a:rPr lang="en-IN" sz="1800" dirty="0"/>
              <a:t>WG CDR ROHIT VASHIST</a:t>
            </a:r>
            <a:endParaRPr lang="en-IN" sz="1800" dirty="0"/>
          </a:p>
          <a:p>
            <a:pPr marL="0" indent="0" algn="ctr">
              <a:buNone/>
            </a:pPr>
            <a:r>
              <a:rPr lang="en-IN" sz="1800" dirty="0"/>
              <a:t>INFECTIOUS DISEASE SPECIALIST</a:t>
            </a:r>
            <a:endParaRPr lang="en-IN" sz="18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95850" y="3026966"/>
            <a:ext cx="3887391" cy="617934"/>
          </a:xfrm>
        </p:spPr>
        <p:txBody>
          <a:bodyPr>
            <a:normAutofit/>
          </a:bodyPr>
          <a:lstStyle/>
          <a:p>
            <a:pPr algn="ctr"/>
            <a:r>
              <a:rPr lang="en-IN" sz="2400" dirty="0"/>
              <a:t>PRESENTER</a:t>
            </a:r>
            <a:endParaRPr lang="en-IN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08739" y="3572360"/>
            <a:ext cx="3887391" cy="2763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800" dirty="0"/>
              <a:t>  SQN LDR DK THAKUR</a:t>
            </a:r>
            <a:endParaRPr lang="en-IN" sz="1800" dirty="0"/>
          </a:p>
          <a:p>
            <a:pPr marL="0" indent="0">
              <a:buNone/>
            </a:pPr>
            <a:r>
              <a:rPr lang="en-IN" sz="1800" dirty="0"/>
              <a:t>                  RESIDENT </a:t>
            </a:r>
            <a:endParaRPr lang="en-IN" sz="1800" dirty="0"/>
          </a:p>
          <a:p>
            <a:pPr marL="0" indent="0" algn="ctr">
              <a:buNone/>
            </a:pPr>
            <a:r>
              <a:rPr lang="en-IN" sz="1800" dirty="0"/>
              <a:t>  INTERNAL MEDICINE </a:t>
            </a:r>
            <a:endParaRPr lang="en-IN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20" y="823199"/>
            <a:ext cx="8894959" cy="416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5697" y="240095"/>
            <a:ext cx="5664200" cy="512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143000" y="0"/>
            <a:ext cx="6858000" cy="8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368" y="537034"/>
            <a:ext cx="8294032" cy="151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+mn-lt"/>
                <a:cs typeface="Arial" panose="020B0604020202020204" pitchFamily="34" charset="0"/>
              </a:rPr>
              <a:t>Primary Outcome</a:t>
            </a:r>
            <a:endParaRPr lang="en-US" sz="2400" b="1" dirty="0"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By day 28 death had occurred </a:t>
            </a:r>
            <a:r>
              <a:rPr lang="en-US" sz="2000">
                <a:latin typeface="+mn-lt"/>
                <a:cs typeface="Arial" panose="020B0604020202020204" pitchFamily="34" charset="0"/>
              </a:rPr>
              <a:t>in 25/400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in hydrocortisone group- 6.2% whereas </a:t>
            </a:r>
            <a:r>
              <a:rPr lang="en-US" sz="2000" b="0" dirty="0">
                <a:effectLst/>
                <a:latin typeface="+mn-lt"/>
                <a:cs typeface="Arial" panose="020B0604020202020204" pitchFamily="34" charset="0"/>
              </a:rPr>
              <a:t>47/395 in placebo group </a:t>
            </a:r>
            <a:r>
              <a:rPr lang="en-US" sz="2000" b="0">
                <a:effectLst/>
                <a:latin typeface="+mn-lt"/>
                <a:cs typeface="Arial" panose="020B0604020202020204" pitchFamily="34" charset="0"/>
              </a:rPr>
              <a:t>– 11.9%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2068"/>
          <a:stretch>
            <a:fillRect/>
          </a:stretch>
        </p:blipFill>
        <p:spPr>
          <a:xfrm>
            <a:off x="168769" y="2049693"/>
            <a:ext cx="8806461" cy="2877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Ink 2"/>
              <p14:cNvContentPartPr/>
              <p14:nvPr/>
            </p14:nvContentPartPr>
            <p14:xfrm>
              <a:off x="5000889" y="4323569"/>
              <a:ext cx="22212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3"/>
            </p:blipFill>
            <p:spPr>
              <a:xfrm>
                <a:off x="5000889" y="4323569"/>
                <a:ext cx="22212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Ink 4"/>
              <p14:cNvContentPartPr/>
              <p14:nvPr/>
            </p14:nvContentPartPr>
            <p14:xfrm>
              <a:off x="6157209" y="4333649"/>
              <a:ext cx="267840" cy="92520"/>
            </p14:xfrm>
          </p:contentPart>
        </mc:Choice>
        <mc:Fallback xmlns="">
          <p:pic>
            <p:nvPicPr>
              <p:cNvPr id="5" name="Ink 4"/>
            </p:nvPicPr>
            <p:blipFill>
              <a:blip r:embed="rId5"/>
            </p:blipFill>
            <p:spPr>
              <a:xfrm>
                <a:off x="6157209" y="4333649"/>
                <a:ext cx="267840" cy="92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Ink 5"/>
              <p14:cNvContentPartPr/>
              <p14:nvPr/>
            </p14:nvContentPartPr>
            <p14:xfrm>
              <a:off x="4998009" y="4263449"/>
              <a:ext cx="228960" cy="152640"/>
            </p14:xfrm>
          </p:contentPart>
        </mc:Choice>
        <mc:Fallback xmlns="">
          <p:pic>
            <p:nvPicPr>
              <p:cNvPr id="6" name="Ink 5"/>
            </p:nvPicPr>
            <p:blipFill>
              <a:blip r:embed="rId7"/>
            </p:blipFill>
            <p:spPr>
              <a:xfrm>
                <a:off x="4998009" y="4263449"/>
                <a:ext cx="228960" cy="15264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174862" y="-48617"/>
            <a:ext cx="6858000" cy="1028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381745"/>
            <a:ext cx="8294032" cy="151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  <a:latin typeface="+mn-lt"/>
                <a:cs typeface="Arial" panose="020B0604020202020204" pitchFamily="34" charset="0"/>
              </a:rPr>
              <a:t>Secondary Outcomes</a:t>
            </a:r>
            <a:endParaRPr lang="en-US" sz="2400" b="1" dirty="0"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Death by day 90-  9.3% in Hydrocortisone group &amp; 14.7% in placebo group</a:t>
            </a:r>
            <a:endParaRPr lang="en-US" sz="2000" b="0" dirty="0"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85" y="1612900"/>
            <a:ext cx="8653555" cy="338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ydrocortisone Sodium Succinate for Injection 100mg | Ancali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517"/>
            <a:ext cx="632179" cy="5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Ink 2"/>
              <p14:cNvContentPartPr/>
              <p14:nvPr/>
            </p14:nvContentPartPr>
            <p14:xfrm>
              <a:off x="5000889" y="2020289"/>
              <a:ext cx="198000" cy="471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4"/>
            </p:blipFill>
            <p:spPr>
              <a:xfrm>
                <a:off x="5000889" y="2020289"/>
                <a:ext cx="198000" cy="4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Ink 5"/>
              <p14:cNvContentPartPr/>
              <p14:nvPr/>
            </p14:nvContentPartPr>
            <p14:xfrm>
              <a:off x="6129849" y="2042969"/>
              <a:ext cx="280800" cy="41400"/>
            </p14:xfrm>
          </p:contentPart>
        </mc:Choice>
        <mc:Fallback xmlns="">
          <p:pic>
            <p:nvPicPr>
              <p:cNvPr id="6" name="Ink 5"/>
            </p:nvPicPr>
            <p:blipFill>
              <a:blip r:embed="rId6"/>
            </p:blipFill>
            <p:spPr>
              <a:xfrm>
                <a:off x="6129849" y="2042969"/>
                <a:ext cx="280800" cy="41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" name="Ink 6"/>
              <p14:cNvContentPartPr/>
              <p14:nvPr/>
            </p14:nvContentPartPr>
            <p14:xfrm>
              <a:off x="4934649" y="3828569"/>
              <a:ext cx="327960" cy="131040"/>
            </p14:xfrm>
          </p:contentPart>
        </mc:Choice>
        <mc:Fallback xmlns="">
          <p:pic>
            <p:nvPicPr>
              <p:cNvPr id="7" name="Ink 6"/>
            </p:nvPicPr>
            <p:blipFill>
              <a:blip r:embed="rId8"/>
            </p:blipFill>
            <p:spPr>
              <a:xfrm>
                <a:off x="4934649" y="3828569"/>
                <a:ext cx="327960" cy="131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Ink 7"/>
              <p14:cNvContentPartPr/>
              <p14:nvPr/>
            </p14:nvContentPartPr>
            <p14:xfrm>
              <a:off x="6095649" y="3849449"/>
              <a:ext cx="362520" cy="5040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0"/>
            </p:blipFill>
            <p:spPr>
              <a:xfrm>
                <a:off x="6095649" y="3849449"/>
                <a:ext cx="362520" cy="50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9" name="Ink 8"/>
              <p14:cNvContentPartPr/>
              <p14:nvPr/>
            </p14:nvContentPartPr>
            <p14:xfrm>
              <a:off x="4921689" y="3013529"/>
              <a:ext cx="334080" cy="11880"/>
            </p14:xfrm>
          </p:contentPart>
        </mc:Choice>
        <mc:Fallback xmlns="">
          <p:pic>
            <p:nvPicPr>
              <p:cNvPr id="9" name="Ink 8"/>
            </p:nvPicPr>
            <p:blipFill>
              <a:blip r:embed="rId12"/>
            </p:blipFill>
            <p:spPr>
              <a:xfrm>
                <a:off x="4921689" y="3013529"/>
                <a:ext cx="334080" cy="11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" name="Ink 9"/>
              <p14:cNvContentPartPr/>
              <p14:nvPr/>
            </p14:nvContentPartPr>
            <p14:xfrm>
              <a:off x="6141009" y="3013889"/>
              <a:ext cx="392040" cy="1404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14"/>
            </p:blipFill>
            <p:spPr>
              <a:xfrm>
                <a:off x="6141009" y="3013889"/>
                <a:ext cx="392040" cy="1404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16" y="0"/>
            <a:ext cx="7688700" cy="535200"/>
          </a:xfrm>
        </p:spPr>
        <p:txBody>
          <a:bodyPr>
            <a:noAutofit/>
          </a:bodyPr>
          <a:lstStyle/>
          <a:p>
            <a:pPr algn="ctr"/>
            <a:r>
              <a:rPr lang="en-IN" sz="44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I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" y="540936"/>
            <a:ext cx="8737599" cy="3770489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+mn-lt"/>
              </a:rPr>
              <a:t>Safety Outcome </a:t>
            </a:r>
            <a:endParaRPr lang="en-IN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934" y="1206295"/>
            <a:ext cx="8602132" cy="371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ydrocortisone Sodium Succinate for Injection 100mg | Ancali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5" y="630301"/>
            <a:ext cx="632179" cy="5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" name="Ink 3"/>
              <p14:cNvContentPartPr/>
              <p14:nvPr/>
            </p14:nvContentPartPr>
            <p14:xfrm>
              <a:off x="4910529" y="2787809"/>
              <a:ext cx="217800" cy="12600"/>
            </p14:xfrm>
          </p:contentPart>
        </mc:Choice>
        <mc:Fallback xmlns="">
          <p:pic>
            <p:nvPicPr>
              <p:cNvPr id="4" name="Ink 3"/>
            </p:nvPicPr>
            <p:blipFill>
              <a:blip r:embed="rId4"/>
            </p:blipFill>
            <p:spPr>
              <a:xfrm>
                <a:off x="4910529" y="2787809"/>
                <a:ext cx="217800" cy="1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Ink 5"/>
              <p14:cNvContentPartPr/>
              <p14:nvPr/>
            </p14:nvContentPartPr>
            <p14:xfrm>
              <a:off x="6095649" y="2764049"/>
              <a:ext cx="226440" cy="32040"/>
            </p14:xfrm>
          </p:contentPart>
        </mc:Choice>
        <mc:Fallback xmlns="">
          <p:pic>
            <p:nvPicPr>
              <p:cNvPr id="6" name="Ink 5"/>
            </p:nvPicPr>
            <p:blipFill>
              <a:blip r:embed="rId6"/>
            </p:blipFill>
            <p:spPr>
              <a:xfrm>
                <a:off x="6095649" y="2764049"/>
                <a:ext cx="226440" cy="3204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178" y="722489"/>
            <a:ext cx="8127999" cy="4273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5879"/>
            <a:ext cx="2946400" cy="603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endParaRPr lang="en-I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69" y="841772"/>
            <a:ext cx="8829040" cy="4257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240485" y="169664"/>
            <a:ext cx="2435270" cy="42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INTUBATION</a:t>
            </a:r>
            <a:endPara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OUTCOME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85" y="823200"/>
            <a:ext cx="8653555" cy="421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3350" y="91439"/>
            <a:ext cx="3797300" cy="731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VASOPRESSOR</a:t>
            </a:r>
            <a:endParaRPr lang="en-I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333500" y="0"/>
            <a:ext cx="6858000" cy="6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CRITICAL APPRAISAL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18750" y="657600"/>
            <a:ext cx="8376300" cy="4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TITLE</a:t>
            </a:r>
            <a:endParaRPr lang="en-US" sz="2000" b="1" dirty="0">
              <a:latin typeface="+mn-lt"/>
            </a:endParaRPr>
          </a:p>
          <a:p>
            <a:pPr marL="10287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Is it interesting? </a:t>
            </a:r>
            <a:r>
              <a:rPr lang="en-US" sz="2000" b="1" dirty="0">
                <a:latin typeface="+mn-lt"/>
              </a:rPr>
              <a:t>YES</a:t>
            </a:r>
            <a:endParaRPr lang="en-US" sz="2000" b="1" dirty="0">
              <a:latin typeface="+mn-lt"/>
            </a:endParaRPr>
          </a:p>
          <a:p>
            <a:pPr marL="5715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5715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ABSTRACT</a:t>
            </a:r>
            <a:endParaRPr lang="en-US" sz="2000" b="1" dirty="0">
              <a:latin typeface="+mn-lt"/>
            </a:endParaRPr>
          </a:p>
          <a:p>
            <a:pPr marL="10287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latin typeface="+mn-lt"/>
              </a:rPr>
              <a:t>YES</a:t>
            </a:r>
            <a:endParaRPr lang="en-US" sz="2000" b="1" dirty="0">
              <a:latin typeface="+mn-lt"/>
            </a:endParaRPr>
          </a:p>
          <a:p>
            <a:pPr marL="10287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Whether the settings in the material methods are similar to our own settings?  </a:t>
            </a:r>
            <a:r>
              <a:rPr lang="en-US" sz="2000" b="1" dirty="0">
                <a:latin typeface="+mn-lt"/>
              </a:rPr>
              <a:t>NO</a:t>
            </a:r>
            <a:endParaRPr lang="en-US" sz="2000" b="1" dirty="0">
              <a:latin typeface="+mn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371600" y="0"/>
            <a:ext cx="68580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 QUESTION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36250" y="548995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Is there a clear cut / specific research question?  </a:t>
            </a:r>
            <a:r>
              <a:rPr lang="en-US" sz="2400" b="1" dirty="0">
                <a:latin typeface="+mj-lt"/>
              </a:rPr>
              <a:t>YES</a:t>
            </a:r>
            <a:endParaRPr lang="en-US" sz="2400" b="1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400" b="1" dirty="0">
                <a:latin typeface="+mj-lt"/>
              </a:rPr>
              <a:t>YES</a:t>
            </a:r>
            <a:endParaRPr lang="en-US" sz="2400" b="1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Does the research question has some element of novelty?  </a:t>
            </a:r>
            <a:r>
              <a:rPr lang="en-US" sz="2400" b="1" dirty="0">
                <a:latin typeface="+mj-lt"/>
              </a:rPr>
              <a:t>NO</a:t>
            </a:r>
            <a:r>
              <a:rPr lang="en-US" sz="2400" dirty="0">
                <a:latin typeface="+mj-lt"/>
              </a:rPr>
              <a:t> 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311925" y="0"/>
            <a:ext cx="6858000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76575" y="571750"/>
            <a:ext cx="8376300" cy="4432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Have the authors made a mention of  Actual / Study Population ? </a:t>
            </a:r>
            <a:r>
              <a:rPr lang="en-US" sz="2000" b="1" dirty="0">
                <a:latin typeface="+mj-lt"/>
              </a:rPr>
              <a:t>YES</a:t>
            </a:r>
            <a:r>
              <a:rPr lang="en-US" sz="2000" dirty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Is the method of sampling been described? </a:t>
            </a:r>
            <a:r>
              <a:rPr lang="en-US" sz="2000" b="1" dirty="0">
                <a:latin typeface="+mj-lt"/>
              </a:rPr>
              <a:t>YES</a:t>
            </a:r>
            <a:r>
              <a:rPr lang="en-US" sz="2000" dirty="0">
                <a:latin typeface="+mj-lt"/>
              </a:rPr>
              <a:t>   </a:t>
            </a: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Whether a mention of all the potential confounding  factors been made? </a:t>
            </a:r>
            <a:r>
              <a:rPr lang="en-US" sz="2000" b="1" dirty="0">
                <a:latin typeface="+mj-lt"/>
              </a:rPr>
              <a:t>YES</a:t>
            </a:r>
            <a:r>
              <a:rPr lang="en-US" sz="2000" dirty="0">
                <a:latin typeface="+mj-lt"/>
              </a:rPr>
              <a:t>	 	 </a:t>
            </a: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Any selection or information bias could have occurred? </a:t>
            </a:r>
            <a:r>
              <a:rPr lang="en-US" sz="2000" b="1" dirty="0">
                <a:latin typeface="+mj-lt"/>
              </a:rPr>
              <a:t>YES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9144000" cy="418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/>
          <p:cNvSpPr/>
          <p:nvPr/>
        </p:nvSpPr>
        <p:spPr>
          <a:xfrm>
            <a:off x="2616200" y="4329289"/>
            <a:ext cx="4120443" cy="5757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Arial Black" panose="020B0A04020102020204" pitchFamily="34" charset="0"/>
              </a:rPr>
              <a:t>PUBLISHED ON 21 MAR 2023</a:t>
            </a:r>
            <a:endParaRPr lang="en-IN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278497" y="116065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GATE Framework Assessment : PECOT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88646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3886200" y="3615425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71323" tIns="35662" rIns="71323" bIns="35662"/>
          <a:lstStyle/>
          <a:p>
            <a:pPr defTabSz="713105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01637"/>
            <a:ext cx="1371600" cy="7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115617" y="1177314"/>
            <a:ext cx="1676703" cy="810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PARTICIPANTS: 795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  <a:p>
            <a:pPr defTabSz="713105" eaLnBrk="0" hangingPunct="0">
              <a:defRPr/>
            </a:pPr>
            <a:endParaRPr lang="en-A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HYDROCORTISONE:400</a:t>
            </a:r>
            <a:endParaRPr lang="en-AU" sz="1600" dirty="0">
              <a:solidFill>
                <a:prstClr val="black"/>
              </a:solidFill>
              <a:latin typeface="+mj-lt"/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Placebo:397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5731304" y="3847868"/>
            <a:ext cx="2791636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DURATION : 4 years &amp; 5 months </a:t>
            </a:r>
            <a:endParaRPr lang="en-AU" sz="1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5216646" y="4151094"/>
            <a:ext cx="641373" cy="955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5340220" y="4321090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5283689" y="4177414"/>
            <a:ext cx="299531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4351862" y="3884363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92793" y="2283076"/>
            <a:ext cx="29970" cy="233037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 flipV="1">
            <a:off x="3886199" y="4097628"/>
            <a:ext cx="1330434" cy="955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51862" y="1390295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P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3882" y="3650939"/>
            <a:ext cx="26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OUTCOME:</a:t>
            </a:r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Death at 28 &amp; 90 days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460500" y="0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: Recruitment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701350" y="6576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setting &amp; eligibility criteria well described ?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Participants  representative  of  eligible ?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Prognostic/risk profile appropriate to study question?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Randomization process described adequately?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46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RAMMbo: Allocation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027"/>
          <p:cNvSpPr>
            <a:spLocks noChangeShapeType="1"/>
          </p:cNvSpPr>
          <p:nvPr/>
        </p:nvSpPr>
        <p:spPr bwMode="auto">
          <a:xfrm rot="-5400000" flipH="1" flipV="1">
            <a:off x="3213075" y="4458153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1" name="Oval 1028"/>
          <p:cNvSpPr>
            <a:spLocks noChangeArrowheads="1"/>
          </p:cNvSpPr>
          <p:nvPr/>
        </p:nvSpPr>
        <p:spPr bwMode="auto">
          <a:xfrm>
            <a:off x="3875257" y="2633031"/>
            <a:ext cx="1175235" cy="11495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2" name="Rectangle 1029"/>
          <p:cNvSpPr>
            <a:spLocks noChangeArrowheads="1"/>
          </p:cNvSpPr>
          <p:nvPr/>
        </p:nvSpPr>
        <p:spPr bwMode="auto">
          <a:xfrm>
            <a:off x="3976506" y="3880443"/>
            <a:ext cx="972741" cy="94456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3" name="Line 1030"/>
          <p:cNvSpPr>
            <a:spLocks noChangeShapeType="1"/>
          </p:cNvSpPr>
          <p:nvPr/>
        </p:nvSpPr>
        <p:spPr bwMode="auto">
          <a:xfrm>
            <a:off x="4462877" y="2491415"/>
            <a:ext cx="0" cy="2308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4" name="Line 1031"/>
          <p:cNvSpPr>
            <a:spLocks noChangeShapeType="1"/>
          </p:cNvSpPr>
          <p:nvPr/>
        </p:nvSpPr>
        <p:spPr bwMode="black">
          <a:xfrm>
            <a:off x="3939508" y="4297443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65" name="Line 1032"/>
          <p:cNvSpPr>
            <a:spLocks noChangeShapeType="1"/>
          </p:cNvSpPr>
          <p:nvPr/>
        </p:nvSpPr>
        <p:spPr bwMode="auto">
          <a:xfrm rot="10800000" flipH="1">
            <a:off x="3356906" y="4297443"/>
            <a:ext cx="54173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6" name="Text Box 1033"/>
          <p:cNvSpPr txBox="1">
            <a:spLocks noChangeArrowheads="1"/>
          </p:cNvSpPr>
          <p:nvPr/>
        </p:nvSpPr>
        <p:spPr bwMode="auto">
          <a:xfrm>
            <a:off x="1893688" y="2845815"/>
            <a:ext cx="5494009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 </a:t>
            </a:r>
            <a:endParaRPr lang="en-AU" sz="2000" dirty="0">
              <a:latin typeface="+mj-lt"/>
            </a:endParaRPr>
          </a:p>
        </p:txBody>
      </p:sp>
      <p:sp>
        <p:nvSpPr>
          <p:cNvPr id="67" name="Text Box 1034"/>
          <p:cNvSpPr txBox="1">
            <a:spLocks noChangeArrowheads="1"/>
          </p:cNvSpPr>
          <p:nvPr/>
        </p:nvSpPr>
        <p:spPr bwMode="auto">
          <a:xfrm>
            <a:off x="4285058" y="4069072"/>
            <a:ext cx="355635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1"/>
                </a:solidFill>
              </a:rPr>
              <a:t>O</a:t>
            </a:r>
            <a:endParaRPr lang="en-AU" sz="2500" dirty="0">
              <a:solidFill>
                <a:schemeClr val="bg1"/>
              </a:solidFill>
            </a:endParaRPr>
          </a:p>
        </p:txBody>
      </p:sp>
      <p:sp>
        <p:nvSpPr>
          <p:cNvPr id="68" name="AutoShape 1037"/>
          <p:cNvSpPr>
            <a:spLocks noChangeArrowheads="1"/>
          </p:cNvSpPr>
          <p:nvPr/>
        </p:nvSpPr>
        <p:spPr bwMode="auto">
          <a:xfrm rot="10800000">
            <a:off x="3829051" y="617686"/>
            <a:ext cx="1309688" cy="1006931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69" name="Text Box 1038"/>
          <p:cNvSpPr txBox="1">
            <a:spLocks noChangeArrowheads="1"/>
          </p:cNvSpPr>
          <p:nvPr/>
        </p:nvSpPr>
        <p:spPr bwMode="auto">
          <a:xfrm>
            <a:off x="4217110" y="846056"/>
            <a:ext cx="533569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+mj-lt"/>
              </a:rPr>
              <a:t>795</a:t>
            </a:r>
            <a:endParaRPr lang="en-AU" sz="2000" dirty="0">
              <a:latin typeface="+mj-lt"/>
            </a:endParaRPr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 flipH="1">
            <a:off x="4291427" y="1557409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1" name="Line 1041"/>
          <p:cNvSpPr>
            <a:spLocks noChangeShapeType="1"/>
          </p:cNvSpPr>
          <p:nvPr/>
        </p:nvSpPr>
        <p:spPr bwMode="auto">
          <a:xfrm>
            <a:off x="4522472" y="1549831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72" name="Text Box 1042"/>
          <p:cNvSpPr txBox="1">
            <a:spLocks noChangeArrowheads="1"/>
          </p:cNvSpPr>
          <p:nvPr/>
        </p:nvSpPr>
        <p:spPr bwMode="auto">
          <a:xfrm>
            <a:off x="1350647" y="2173173"/>
            <a:ext cx="634365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Randomization</a:t>
            </a:r>
            <a:endParaRPr lang="en-AU" sz="2000" dirty="0">
              <a:latin typeface="+mj-lt"/>
            </a:endParaRPr>
          </a:p>
        </p:txBody>
      </p:sp>
      <p:sp>
        <p:nvSpPr>
          <p:cNvPr id="73" name="Text Box 1057"/>
          <p:cNvSpPr txBox="1">
            <a:spLocks noChangeArrowheads="1"/>
          </p:cNvSpPr>
          <p:nvPr/>
        </p:nvSpPr>
        <p:spPr bwMode="auto">
          <a:xfrm>
            <a:off x="5507353" y="1703903"/>
            <a:ext cx="2286000" cy="6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+mj-lt"/>
              </a:rPr>
              <a:t>1:1 ratio randomization</a:t>
            </a:r>
            <a:endParaRPr lang="en-AU" sz="2000" dirty="0">
              <a:latin typeface="+mj-lt"/>
            </a:endParaRPr>
          </a:p>
        </p:txBody>
      </p:sp>
      <p:sp>
        <p:nvSpPr>
          <p:cNvPr id="2" name="Text Box 1038"/>
          <p:cNvSpPr txBox="1">
            <a:spLocks noChangeArrowheads="1"/>
          </p:cNvSpPr>
          <p:nvPr/>
        </p:nvSpPr>
        <p:spPr bwMode="auto">
          <a:xfrm>
            <a:off x="1083883" y="2719176"/>
            <a:ext cx="2592288" cy="564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</a:rPr>
              <a:t>HYDROCORTISONE:400</a:t>
            </a:r>
            <a:endParaRPr lang="en-AU" sz="1600" dirty="0">
              <a:solidFill>
                <a:prstClr val="black"/>
              </a:solidFill>
            </a:endParaRPr>
          </a:p>
          <a:p>
            <a:pPr defTabSz="713105" eaLnBrk="0" hangingPunct="0">
              <a:defRPr/>
            </a:pPr>
            <a:endParaRPr lang="en-AU" sz="1600" dirty="0">
              <a:latin typeface="Calibri" panose="020F0502020204030204"/>
            </a:endParaRPr>
          </a:p>
        </p:txBody>
      </p:sp>
      <p:sp>
        <p:nvSpPr>
          <p:cNvPr id="3" name="Text Box 1039"/>
          <p:cNvSpPr txBox="1">
            <a:spLocks noChangeArrowheads="1"/>
          </p:cNvSpPr>
          <p:nvPr/>
        </p:nvSpPr>
        <p:spPr bwMode="auto">
          <a:xfrm>
            <a:off x="5786446" y="2666448"/>
            <a:ext cx="3040036" cy="656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1600" b="1" dirty="0">
                <a:solidFill>
                  <a:prstClr val="black"/>
                </a:solidFill>
                <a:latin typeface="+mj-lt"/>
              </a:rPr>
              <a:t>Placebo: 397</a:t>
            </a:r>
            <a:endParaRPr lang="en-AU" sz="1600" dirty="0">
              <a:latin typeface="+mj-lt"/>
            </a:endParaRPr>
          </a:p>
          <a:p>
            <a:pPr defTabSz="713105" eaLnBrk="0" hangingPunct="0">
              <a:defRPr/>
            </a:pPr>
            <a:endParaRPr lang="en-AU" sz="2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626394" y="0"/>
            <a:ext cx="6858000" cy="778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: Maintenance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-5400000" flipH="1" flipV="1">
            <a:off x="37968" y="2328855"/>
            <a:ext cx="3102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683095" y="627874"/>
            <a:ext cx="1382316" cy="1905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2344552" y="883967"/>
            <a:ext cx="0" cy="307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black">
          <a:xfrm>
            <a:off x="1973261" y="4134625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1200150" cy="31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600" dirty="0"/>
              <a:t>        </a:t>
            </a:r>
            <a:endParaRPr lang="en-AU" sz="16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196435" y="3777904"/>
            <a:ext cx="355635" cy="45674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O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82200" y="777735"/>
            <a:ext cx="4373880" cy="130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Good </a:t>
            </a:r>
            <a:r>
              <a:rPr lang="en-AU" sz="2000" b="1" dirty="0"/>
              <a:t>Maintenance </a:t>
            </a:r>
            <a:r>
              <a:rPr lang="en-AU" sz="2000" dirty="0"/>
              <a:t>?  Yes</a:t>
            </a:r>
            <a:endParaRPr lang="en-AU" sz="2000" dirty="0"/>
          </a:p>
          <a:p>
            <a:pPr eaLnBrk="0" hangingPunct="0"/>
            <a:endParaRPr lang="en-AU" sz="20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Did most participants remain in allocated groups  ?  </a:t>
            </a:r>
            <a:r>
              <a:rPr lang="en-AU" sz="2000" b="1" dirty="0"/>
              <a:t>YES</a:t>
            </a:r>
            <a:endParaRPr lang="en-A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82200" y="1701179"/>
            <a:ext cx="4737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Compliance high &amp; similar in EG &amp;CG? </a:t>
            </a:r>
            <a:r>
              <a:rPr lang="en-AU" sz="2000" b="1" dirty="0"/>
              <a:t>S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Completeness of follow-up high &amp; similar in EG &amp;CG? </a:t>
            </a:r>
            <a:r>
              <a:rPr lang="en-AU" sz="2000" b="1" dirty="0"/>
              <a:t>SIMILAR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143000" y="0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RAMMbo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: Measurement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rot="-5400000" flipH="1">
            <a:off x="1040034" y="4525091"/>
            <a:ext cx="767818" cy="20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2609850" y="1651000"/>
            <a:ext cx="0" cy="33655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87714" y="3233919"/>
            <a:ext cx="1039092" cy="41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200" dirty="0"/>
              <a:t>EG    CG</a:t>
            </a:r>
            <a:endParaRPr lang="en-AU" sz="2200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1964533" y="3817939"/>
            <a:ext cx="1289447" cy="1251479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7"/>
          <p:cNvSpPr>
            <a:spLocks noChangeAspect="1" noChangeShapeType="1"/>
          </p:cNvSpPr>
          <p:nvPr/>
        </p:nvSpPr>
        <p:spPr bwMode="black">
          <a:xfrm>
            <a:off x="1981201" y="4443679"/>
            <a:ext cx="1256110" cy="132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spect="1" noChangeArrowheads="1"/>
          </p:cNvSpPr>
          <p:nvPr/>
        </p:nvSpPr>
        <p:spPr bwMode="auto">
          <a:xfrm>
            <a:off x="2391967" y="4151313"/>
            <a:ext cx="406932" cy="5490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3100" dirty="0">
                <a:solidFill>
                  <a:schemeClr val="bg1"/>
                </a:solidFill>
              </a:rPr>
              <a:t>O</a:t>
            </a:r>
            <a:endParaRPr lang="en-AU" sz="3100" dirty="0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39407" y="4260777"/>
            <a:ext cx="299531" cy="4567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0800000">
            <a:off x="1952417" y="823200"/>
            <a:ext cx="1284893" cy="706864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52686" y="798271"/>
            <a:ext cx="309149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chemeClr val="bg2"/>
                </a:solidFill>
              </a:rPr>
              <a:t>P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952417" y="1801873"/>
            <a:ext cx="1382315" cy="139170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9781" y="1498277"/>
            <a:ext cx="419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Measurement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outcomes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blind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or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objective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2060" y="31046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9781" y="2380278"/>
            <a:ext cx="432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Outcome assessments were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BLIND</a:t>
            </a:r>
            <a:endParaRPr kumimoji="0" lang="en-A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Authors reviewed all results        </a:t>
            </a:r>
            <a:r>
              <a:rPr kumimoji="0" lang="en-A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YES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1074" y="3953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409700" y="0"/>
            <a:ext cx="6858000" cy="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036" y="774700"/>
            <a:ext cx="8017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Multicenter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Included all ethnic groups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standardized severity scale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Government sponsored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485900" y="0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4" y="914400"/>
            <a:ext cx="86535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Observed mortality ( 11.9%) was lower than anticipated ( 27%) in control group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Standardized microbiologic investigation not done, no pathogen was isolated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Inclusion of immunocompromised patients affected mortality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evaluation of reversibility of glucocorticoid induced hyperglycemia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333500" y="0"/>
            <a:ext cx="6858000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444" y="1282390"/>
            <a:ext cx="8465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Early treatment with hydrocortisone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28-day mortality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among patients who had been admitted to the ICU with severe community-acquired pneumonia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45" y="1981471"/>
            <a:ext cx="86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Assessed death at 28 day in patients with CAP received intravenous hydrocortisone for at least 4 days , tapered off for 8-14 days </a:t>
            </a:r>
            <a:endParaRPr lang="en-US" sz="2400" dirty="0">
              <a:latin typeface="+mn-lt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275236" y="518400"/>
            <a:ext cx="7083972" cy="10296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>
                <a:latin typeface="Arial" panose="020B0604020202020204" pitchFamily="34" charset="0"/>
                <a:cs typeface="Arial" panose="020B0604020202020204" pitchFamily="34" charset="0"/>
              </a:rPr>
              <a:t>CAPE-COD TRIAL </a:t>
            </a:r>
            <a:endParaRPr lang="en-I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204750" y="67281"/>
            <a:ext cx="68580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9353" y="823200"/>
            <a:ext cx="6245294" cy="492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Phase 3, Multicentric, Double blind, RCT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9353" y="1399074"/>
            <a:ext cx="6245294" cy="53373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31 sites across France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9353" y="2021304"/>
            <a:ext cx="6245294" cy="492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CRICS-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TriGGERSep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Network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9353" y="3389088"/>
            <a:ext cx="6245294" cy="492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Data and Safety Monitoring Board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750" y="4641448"/>
            <a:ext cx="673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eorgia" panose="02040502050405020303" pitchFamily="18" charset="0"/>
              </a:rPr>
              <a:t>Funded By French ministry of health</a:t>
            </a:r>
            <a:endParaRPr lang="en-US" sz="2000" i="1" dirty="0">
              <a:latin typeface="Georgia" panose="02040502050405020303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83792" y="4091318"/>
            <a:ext cx="7268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486" y="4147248"/>
            <a:ext cx="118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 Oct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2384" y="4166411"/>
            <a:ext cx="118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Mar 2020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9353" y="2633242"/>
            <a:ext cx="6245294" cy="6505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 Written informed consent </a:t>
            </a:r>
            <a:endParaRPr lang="en-IN" sz="20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3153103" y="4166411"/>
            <a:ext cx="2648607" cy="26521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5984</a:t>
            </a:r>
            <a:endParaRPr lang="en-IN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830316" y="1"/>
            <a:ext cx="7585733" cy="168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04" y="779785"/>
            <a:ext cx="8299756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Inclusion Criteria</a:t>
            </a:r>
            <a:r>
              <a:rPr lang="en-US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+mn-lt"/>
              </a:rPr>
              <a:t> Adults &gt; 18 years</a:t>
            </a:r>
            <a:endParaRPr lang="en-IN" sz="1800" dirty="0"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+mn-lt"/>
              </a:rPr>
              <a:t>At least one ICU Admission for severe CAP</a:t>
            </a:r>
            <a:endParaRPr lang="en-IN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latin typeface="+mn-lt"/>
              </a:rPr>
              <a:t>Clinical and Radiological criteria for Pneumonia </a:t>
            </a:r>
            <a:endParaRPr lang="en-IN" sz="2000" dirty="0">
              <a:effectLst/>
              <a:latin typeface="+mn-lt"/>
            </a:endParaRPr>
          </a:p>
          <a:p>
            <a:r>
              <a:rPr lang="en-IN" sz="2400" b="1" dirty="0">
                <a:latin typeface="+mn-lt"/>
              </a:rPr>
              <a:t>Severity: </a:t>
            </a:r>
            <a:r>
              <a:rPr lang="en-IN" sz="1600" b="1" dirty="0">
                <a:latin typeface="+mn-lt"/>
              </a:rPr>
              <a:t>( 1 OUT OF 4) </a:t>
            </a:r>
            <a:endParaRPr lang="en-IN" sz="16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+mn-lt"/>
              </a:rPr>
              <a:t>Initiation of mechanical ventilation- Invasive or non invasive-PEEP at least 5cm H</a:t>
            </a:r>
            <a:r>
              <a:rPr lang="en-IN" sz="1600" baseline="-25000" dirty="0">
                <a:effectLst/>
                <a:latin typeface="+mn-lt"/>
              </a:rPr>
              <a:t>2</a:t>
            </a:r>
            <a:r>
              <a:rPr lang="en-IN" sz="1600" dirty="0">
                <a:effectLst/>
                <a:latin typeface="+mn-lt"/>
              </a:rPr>
              <a:t>O</a:t>
            </a:r>
            <a:endParaRPr lang="en-IN" sz="160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+mn-lt"/>
              </a:rPr>
              <a:t>HFNC with PaO2: FiO2 &lt;300, FiO2 &gt; 50% </a:t>
            </a:r>
            <a:endParaRPr lang="en-IN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+mn-lt"/>
              </a:rPr>
              <a:t>On NRBM PaO2: FiO2 &lt; 300</a:t>
            </a:r>
            <a:endParaRPr lang="en-IN" sz="160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600" dirty="0">
                <a:latin typeface="+mn-lt"/>
              </a:rPr>
              <a:t>PSI&gt; 130</a:t>
            </a:r>
            <a:endParaRPr lang="en-IN" sz="1600" dirty="0">
              <a:latin typeface="+mn-lt"/>
            </a:endParaRPr>
          </a:p>
          <a:p>
            <a:r>
              <a:rPr lang="en-IN" sz="2400" b="1" dirty="0">
                <a:effectLst/>
                <a:latin typeface="+mn-lt"/>
              </a:rPr>
              <a:t>Exclusion</a:t>
            </a:r>
            <a:endParaRPr lang="en-IN" sz="2400" b="1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>
                <a:latin typeface="+mn-lt"/>
              </a:rPr>
              <a:t>Do not intubate</a:t>
            </a:r>
            <a:endParaRPr lang="en-IN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+mn-lt"/>
              </a:rPr>
              <a:t>Pneumonia by influenza</a:t>
            </a:r>
            <a:endParaRPr lang="en-IN" sz="180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+mn-lt"/>
              </a:rPr>
              <a:t>Septic shock</a:t>
            </a:r>
            <a:endParaRPr lang="en-IN" sz="180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solidFill>
                <a:schemeClr val="bg2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84" y="618739"/>
            <a:ext cx="7688700" cy="535200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IN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111" y="1411110"/>
            <a:ext cx="8489245" cy="36237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2400" dirty="0">
                <a:latin typeface="+mn-lt"/>
              </a:rPr>
              <a:t>18 Years and above with severe non-</a:t>
            </a:r>
            <a:r>
              <a:rPr lang="en-IN" sz="2400" dirty="0" err="1">
                <a:latin typeface="+mn-lt"/>
              </a:rPr>
              <a:t>influenze</a:t>
            </a:r>
            <a:r>
              <a:rPr lang="en-IN" sz="2400" dirty="0">
                <a:latin typeface="+mn-lt"/>
              </a:rPr>
              <a:t> CAP admitted in ICU receive intravenous hydrocortisone 200mg daily either for 4 or 8 days as determined by clinical improvement, followed by tapering for 8-14 days</a:t>
            </a:r>
            <a:endParaRPr lang="en-IN" sz="2400" dirty="0">
              <a:latin typeface="+mn-lt"/>
            </a:endParaRPr>
          </a:p>
          <a:p>
            <a:pPr marL="146050" indent="0">
              <a:buNone/>
            </a:pPr>
            <a:endParaRPr lang="en-IN" sz="2400" dirty="0">
              <a:latin typeface="+mn-lt"/>
            </a:endParaRPr>
          </a:p>
          <a:p>
            <a:pPr marL="146050" indent="0">
              <a:buNone/>
            </a:pPr>
            <a:r>
              <a:rPr lang="en-IN" sz="2400" dirty="0">
                <a:latin typeface="+mn-lt"/>
              </a:rPr>
              <a:t>Vs</a:t>
            </a:r>
            <a:endParaRPr lang="en-IN" sz="2400" dirty="0">
              <a:latin typeface="+mn-lt"/>
            </a:endParaRPr>
          </a:p>
          <a:p>
            <a:pPr marL="146050" indent="0">
              <a:buNone/>
            </a:pPr>
            <a:endParaRPr lang="en-IN" sz="2400" dirty="0">
              <a:latin typeface="+mn-lt"/>
            </a:endParaRPr>
          </a:p>
          <a:p>
            <a:r>
              <a:rPr lang="en-IN" sz="2400" dirty="0">
                <a:latin typeface="+mn-lt"/>
              </a:rPr>
              <a:t>Placebo</a:t>
            </a:r>
            <a:endParaRPr lang="en-IN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757700" y="2875347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996267" cy="512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44" y="620889"/>
            <a:ext cx="8703734" cy="456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STATISTICAL ANALYSIS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823200"/>
            <a:ext cx="8717280" cy="4211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25600" y="139700"/>
            <a:ext cx="5664200" cy="512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PATIENT CHARACTERSTICS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396" y="589182"/>
            <a:ext cx="8653556" cy="4554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05697" y="0"/>
            <a:ext cx="5664200" cy="5127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3782</Words>
  <Application>WPS Presentation</Application>
  <PresentationFormat>On-screen Show (16:9)</PresentationFormat>
  <Paragraphs>255</Paragraphs>
  <Slides>27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Arial</vt:lpstr>
      <vt:lpstr>Arial Black</vt:lpstr>
      <vt:lpstr>Calibri</vt:lpstr>
      <vt:lpstr>Microsoft YaHei</vt:lpstr>
      <vt:lpstr>Arial Unicode MS</vt:lpstr>
      <vt:lpstr>Calibri Light</vt:lpstr>
      <vt:lpstr>Georgia</vt:lpstr>
      <vt:lpstr>Georgia</vt:lpstr>
      <vt:lpstr>Helvetica Neue</vt:lpstr>
      <vt:lpstr>Calibri</vt:lpstr>
      <vt:lpstr>Office Theme</vt:lpstr>
      <vt:lpstr>JOURNAL CLUB</vt:lpstr>
      <vt:lpstr>PowerPoint 演示文稿</vt:lpstr>
      <vt:lpstr>AIM</vt:lpstr>
      <vt:lpstr>METHODOLOGY</vt:lpstr>
      <vt:lpstr>METHODOLOGY</vt:lpstr>
      <vt:lpstr>INTERVENTION</vt:lpstr>
      <vt:lpstr>PowerPoint 演示文稿</vt:lpstr>
      <vt:lpstr>STATISTICAL ANALYSIS</vt:lpstr>
      <vt:lpstr>PATIENT CHARACTERSTICS</vt:lpstr>
      <vt:lpstr>PATIENT CHARACTERSTICS</vt:lpstr>
      <vt:lpstr>OUTCOMES</vt:lpstr>
      <vt:lpstr>OUTCOMES</vt:lpstr>
      <vt:lpstr>OUTCOMES</vt:lpstr>
      <vt:lpstr>OUTCOME</vt:lpstr>
      <vt:lpstr>OUTCOME</vt:lpstr>
      <vt:lpstr>OUTCOME</vt:lpstr>
      <vt:lpstr>CRITICAL APPRAISAL</vt:lpstr>
      <vt:lpstr>REFERENCE QUESTION</vt:lpstr>
      <vt:lpstr>VALIDITY</vt:lpstr>
      <vt:lpstr>GATE Framework Assessment : PECOT</vt:lpstr>
      <vt:lpstr>RAMMbo : Recruitment</vt:lpstr>
      <vt:lpstr>RAMMbo: Allocation</vt:lpstr>
      <vt:lpstr>RAMMbo: Maintenance</vt:lpstr>
      <vt:lpstr>RAMMbo: Measurement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/>
  <cp:lastModifiedBy>Dr. Prince Manchanda</cp:lastModifiedBy>
  <cp:revision>107</cp:revision>
  <dcterms:created xsi:type="dcterms:W3CDTF">2023-08-21T06:29:47Z</dcterms:created>
  <dcterms:modified xsi:type="dcterms:W3CDTF">2023-08-21T06:33:24Z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4A173ECDB682427B9D5FA7AB2A39A86E</vt:lpwstr>
  </property>
  <property fmtid="{D5CDD505-2E9C-101B-9397-08002B2CF9AE}" pid="3" name="KSOProductBuildVer">
    <vt:lpwstr>1033-11.2.0.11537</vt:lpwstr>
  </property>
</Properties>
</file>