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4" r:id="rId6"/>
    <p:sldId id="275" r:id="rId7"/>
    <p:sldId id="301" r:id="rId8"/>
    <p:sldId id="276" r:id="rId9"/>
    <p:sldId id="277" r:id="rId10"/>
    <p:sldId id="367" r:id="rId11"/>
    <p:sldId id="368" r:id="rId12"/>
    <p:sldId id="369" r:id="rId13"/>
    <p:sldId id="278" r:id="rId14"/>
    <p:sldId id="279" r:id="rId15"/>
    <p:sldId id="302" r:id="rId16"/>
    <p:sldId id="283" r:id="rId17"/>
    <p:sldId id="281" r:id="rId18"/>
    <p:sldId id="284" r:id="rId19"/>
    <p:sldId id="370" r:id="rId20"/>
    <p:sldId id="285" r:id="rId21"/>
    <p:sldId id="371" r:id="rId22"/>
    <p:sldId id="373" r:id="rId23"/>
    <p:sldId id="374" r:id="rId24"/>
    <p:sldId id="375" r:id="rId25"/>
    <p:sldId id="376" r:id="rId26"/>
    <p:sldId id="377" r:id="rId27"/>
    <p:sldId id="378" r:id="rId28"/>
    <p:sldId id="303" r:id="rId29"/>
    <p:sldId id="288" r:id="rId30"/>
    <p:sldId id="289" r:id="rId31"/>
    <p:sldId id="290" r:id="rId32"/>
    <p:sldId id="293" r:id="rId33"/>
    <p:sldId id="298" r:id="rId34"/>
    <p:sldId id="297" r:id="rId35"/>
    <p:sldId id="299" r:id="rId36"/>
  </p:sldIdLst>
  <p:sldSz cx="9144000" cy="5143500" type="screen16x9"/>
  <p:notesSz cx="6858000" cy="9144000"/>
  <p:embeddedFontLst>
    <p:embeddedFont>
      <p:font typeface="Raleway"/>
      <p:regular r:id="rId40"/>
    </p:embeddedFont>
    <p:embeddedFont>
      <p:font typeface="Lato" panose="020F0502020204030203"/>
      <p:regular r:id="rId41"/>
      <p:bold r:id="rId42"/>
      <p:italic r:id="rId43"/>
      <p:boldItalic r:id="rId44"/>
    </p:embeddedFont>
    <p:embeddedFont>
      <p:font typeface="Georgia" panose="02040502050405020303"/>
      <p:regular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5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eorgia" panose="02040502050405020303" pitchFamily="18" charset="0"/>
              </a:rPr>
              <a:t>JOURNAL CLUB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Georgia" panose="02040502050405020303" pitchFamily="18" charset="0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MAJ SREEJITH P V</a:t>
            </a:r>
            <a:endParaRPr sz="2000" dirty="0">
              <a:latin typeface="Georgia" panose="02040502050405020303" pitchFamily="18" charset="0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Georgia" panose="02040502050405020303" pitchFamily="18" charset="0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COL P S CHAUHAN</a:t>
            </a:r>
            <a:endParaRPr sz="2000" dirty="0">
              <a:latin typeface="Georgia" panose="02040502050405020303" pitchFamily="18" charset="0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End Points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All cause mortality</a:t>
            </a: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C</a:t>
            </a:r>
            <a:r>
              <a:rPr lang="en-US" sz="200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ardiovascular mortality</a:t>
            </a: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R</a:t>
            </a:r>
            <a:r>
              <a:rPr lang="en-US" sz="200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isk of death by blood pressure phenotype and night-time systolic blood pressure quantile.</a:t>
            </a: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FOLLOW UP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>
              <a:lnSpc>
                <a:spcPct val="150000"/>
              </a:lnSpc>
              <a:buSzPts val="2400"/>
            </a:pPr>
            <a:r>
              <a:rPr lang="en-US" sz="2000" b="1" dirty="0">
                <a:solidFill>
                  <a:schemeClr val="bg2"/>
                </a:solidFill>
                <a:latin typeface="Georgia" panose="02040502050405020303" pitchFamily="18" charset="0"/>
              </a:rPr>
              <a:t>Linking the registry data with the National Death Index</a:t>
            </a: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 of Spain, which contains information on the date and cause of death of all Spanish residents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. </a:t>
            </a:r>
            <a:endParaRPr lang="en-US" sz="2000" b="0" i="0" u="none" strike="noStrike" baseline="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Analysis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U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sed Cox proportional hazards models </a:t>
            </a:r>
            <a:endParaRPr lang="en-US" sz="18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943100" lvl="3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estimate the hazard ratios for all-cause and cardiovascular mortality according to the blood pressure groups</a:t>
            </a:r>
            <a:endParaRPr lang="en-US" sz="18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943100" lvl="3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adjusted for potential confounders such as age, sex, body mass index, smoking status, diabetes, dyslipidemia. cardiovascular disease history, antihypertensive treatment. </a:t>
            </a:r>
            <a:endParaRPr lang="en-US" sz="18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943100" lvl="3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U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sed </a:t>
            </a:r>
            <a:r>
              <a:rPr lang="en-US" sz="18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two-sided p values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to assess statistical significance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714500"/>
            <a:ext cx="791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STATISTICAL ANALYSIS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STUDY PROFILE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7675" y="823200"/>
          <a:ext cx="8368650" cy="419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325"/>
                <a:gridCol w="4184325"/>
              </a:tblGrid>
              <a:tr h="513179">
                <a:tc>
                  <a:txBody>
                    <a:bodyPr/>
                    <a:lstStyle/>
                    <a:p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13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/>
                          </a:solidFill>
                          <a:latin typeface="Georgia" panose="02040502050405020303" pitchFamily="18" charset="0"/>
                        </a:rPr>
                        <a:t>Screened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63 897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62970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/>
                          </a:solidFill>
                          <a:latin typeface="Georgia" panose="02040502050405020303" pitchFamily="18" charset="0"/>
                        </a:rPr>
                        <a:t>Excluded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4743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: missing data on age, sex, or smoking status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30: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implausible values of blood pressure or heart rate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any patient who died within 1 year of the blood pressure measurement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/>
                </a:tc>
              </a:tr>
              <a:tr h="513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/>
                          </a:solidFill>
                          <a:latin typeface="Georgia" panose="02040502050405020303" pitchFamily="18" charset="0"/>
                        </a:rPr>
                        <a:t>Selected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59 124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13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/>
                          </a:solidFill>
                          <a:latin typeface="Georgia" panose="02040502050405020303" pitchFamily="18" charset="0"/>
                        </a:rPr>
                        <a:t>Males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32 583 (55.1%)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131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/>
                          </a:solidFill>
                          <a:latin typeface="Georgia" panose="02040502050405020303" pitchFamily="18" charset="0"/>
                        </a:rPr>
                        <a:t>Females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 26 541 (44.9%)</a:t>
                      </a:r>
                      <a:endParaRPr lang="en-US" sz="1600" dirty="0">
                        <a:solidFill>
                          <a:schemeClr val="bg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025" y="1190500"/>
            <a:ext cx="8376299" cy="3828297"/>
          </a:xfrm>
          <a:prstGeom prst="rect">
            <a:avLst/>
          </a:prstGeom>
        </p:spPr>
      </p:pic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CLINICAL DATA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96740" y="1074420"/>
            <a:ext cx="10287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1780" y="1074420"/>
            <a:ext cx="10663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21245" y="3533615"/>
            <a:ext cx="6950990" cy="29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675" y="4639160"/>
            <a:ext cx="6950990" cy="29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CLINICAL DATA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675" y="1190500"/>
            <a:ext cx="8368650" cy="3828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5" y="823200"/>
            <a:ext cx="8368650" cy="3058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025" y="1190500"/>
            <a:ext cx="8383950" cy="3828300"/>
          </a:xfrm>
          <a:prstGeom prst="rect">
            <a:avLst/>
          </a:prstGeom>
        </p:spPr>
      </p:pic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CLINICAL DATA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5" y="884615"/>
            <a:ext cx="8368650" cy="3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7950" y="3866828"/>
            <a:ext cx="7028952" cy="30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RESULTS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3325"/>
            <a:ext cx="9144000" cy="42554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59078" y="4440265"/>
            <a:ext cx="782665" cy="472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21464" y="4440265"/>
            <a:ext cx="782665" cy="472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21813" y="4440265"/>
            <a:ext cx="782665" cy="472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7220" y="2712203"/>
            <a:ext cx="1115878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6705" y="2712202"/>
            <a:ext cx="1115878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RESULTS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28286"/>
            <a:ext cx="9144000" cy="299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" y="731828"/>
            <a:ext cx="9102060" cy="1296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5966" y="2433234"/>
            <a:ext cx="1115878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8291" y="2395586"/>
            <a:ext cx="1115878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8291" y="4411672"/>
            <a:ext cx="1193370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19365" y="4347096"/>
            <a:ext cx="1193370" cy="596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208031" y="4451003"/>
            <a:ext cx="21259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The Lancet</a:t>
            </a:r>
            <a:endParaRPr lang="en-US" sz="1200" b="1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dirty="0">
                <a:latin typeface="+mj-lt"/>
              </a:rPr>
              <a:t>05 May</a:t>
            </a:r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 2023 </a:t>
            </a:r>
            <a:endParaRPr lang="en-US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all-cause death </a:t>
            </a:r>
            <a:br>
              <a:rPr lang="en-US" sz="1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Confounder-adjusted model is adjusted for age, sex, smoking status, BMI, diabetes status,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dyslipidaemia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status, previous cardiovascular disease, and number of antihypertensive drugs 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7423"/>
            <a:ext cx="9144000" cy="43960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all-cause death</a:t>
            </a:r>
            <a:br>
              <a:rPr lang="en-US" sz="125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25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additional adjustment for clinic or 24-h blood pressure, clinic blood pressure is adjusted for 24-h blood pressure and ambulatory blood pressure measures are adjusted for clinic blood pressure</a:t>
            </a:r>
            <a:endParaRPr lang="en-US" sz="125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3324"/>
            <a:ext cx="9144000" cy="43801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all-cause death</a:t>
            </a:r>
            <a:b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 the model additionally adjusted for components of 24-h blood pressure, daytime blood pressure is adjusted for night-time blood pressure and night-time blood pressure is adjusted for daytime blood pressure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7423"/>
            <a:ext cx="9143999" cy="43960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cardio vascular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death </a:t>
            </a:r>
            <a:br>
              <a:rPr lang="en-US" sz="1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Confounder-adjusted model is adjusted for age, sex, smoking status, BMI, diabetes status, dyslipidemia status, previous cardiovascular disease, and number of antihypertensive drugs 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3325"/>
            <a:ext cx="9144000" cy="43801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</a:t>
            </a:r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</a:rPr>
              <a:t>cardio vascular</a:t>
            </a:r>
            <a:br>
              <a:rPr lang="en-US" sz="125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25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additional adjustment for clinic or 24-h blood pressure, clinic blood pressure is adjusted for 24-h blood pressure and ambulatory blood pressure measures are adjusted for clinic blood pressure</a:t>
            </a:r>
            <a:endParaRPr lang="en-US" sz="125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9472"/>
            <a:ext cx="9143999" cy="44040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Association of clinic and ambulatory blood pressure with </a:t>
            </a:r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</a:rPr>
              <a:t>cardio vascular death</a:t>
            </a:r>
            <a:b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 the model additionally adjusted for components of 24-h blood pressure, daytime blood pressure is adjusted for night-time blood pressure and night-time blood pressure is adjusted for daytime blood pressure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9472"/>
            <a:ext cx="9143999" cy="44040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CRITICAL APPRAISAL</a:t>
            </a:r>
            <a:endParaRPr lang="en-US" sz="4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CRITICAL APPRAISAL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TITLE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Is it interesting?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ABSTRACT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Will the conclusions (if valid), likely to be useful to you, in your area of clinical practice or research?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Whether the settings in the material methods are similar to our own settings? 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CRITICAL APPRAISAL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Is there a clear cut / specific research question? 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Was it feasible for the authors to study this question given  there technical expertise and available facilities?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Does the research question has some element of novelty? 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  	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CRITICAL APPRAISAL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Have the authors made a mention of  Actual / Study Population 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Is the method of sampling been described?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   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Whether a mention of all the potential confounding  factors been made?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	 	 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Georgia" panose="02040502050405020303" pitchFamily="18" charset="0"/>
              </a:rPr>
              <a:t>Any selection or information bias could have occurred? Possible	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BACKGROUND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Georgia" panose="02040502050405020303" pitchFamily="18" charset="0"/>
              </a:rPr>
              <a:t>Previous Studies </a:t>
            </a:r>
            <a:endParaRPr lang="en-US" sz="2000" b="1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marL="1943100" lvl="3" indent="-3429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Georgia" panose="02040502050405020303" pitchFamily="18" charset="0"/>
              </a:rPr>
              <a:t>A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mbulatory blood pressure monitoring ABPM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can capture variations in blood pressure that are not detected by conventional 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clinic blood pressure CBP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measurements</a:t>
            </a: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111"/>
                </a:solidFill>
                <a:latin typeface="Georgia" panose="02040502050405020303" pitchFamily="18" charset="0"/>
              </a:rPr>
              <a:t>Sample Size, Median follow up and relationship between night time BP and mortality has been considered in this study</a:t>
            </a:r>
            <a:endParaRPr lang="en-US" sz="17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Georgia" panose="02040502050405020303" pitchFamily="18" charset="0"/>
              </a:rPr>
              <a:t>CRITICAL APPRAISAL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Study setting &amp; eligibility criteria well described 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 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                              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Participants  representative  of  eligible 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Prognostic/risk profile appropriate to study question?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Authors reviewed all outcomes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? 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Right Statistical tools used? </a:t>
            </a:r>
            <a:r>
              <a:rPr lang="en-US" sz="1800" b="1" dirty="0">
                <a:solidFill>
                  <a:schemeClr val="bg2"/>
                </a:solidFill>
                <a:latin typeface="Georgia" panose="02040502050405020303" pitchFamily="18" charset="0"/>
              </a:rPr>
              <a:t>YES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STRENGTHS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Large-scale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Long follow-up duration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of median 9.7 years</a:t>
            </a:r>
            <a:r>
              <a:rPr lang="en-US" sz="2000" b="0" i="0" u="none" strike="noStrike" baseline="3000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It used both 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clinic and ambulatory blood pressure measurements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to characterize different blood pressure phenotypes, such as white-coat hypertension, masked hypertension, sustained hypertension, and normotension</a:t>
            </a:r>
            <a:r>
              <a:rPr lang="en-US" sz="2000" b="0" i="0" u="none" strike="noStrike" baseline="3000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It adjusted for 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multiple potential confounders</a:t>
            </a:r>
            <a:endParaRPr lang="en-US" sz="2000" b="1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It performed multiple 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subgroup analyses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It compared its findings with </a:t>
            </a: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previous studies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in the literature</a:t>
            </a:r>
            <a:endParaRPr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LIMITATIONS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11111"/>
                </a:solidFill>
                <a:latin typeface="Georgia" panose="02040502050405020303" pitchFamily="18" charset="0"/>
              </a:rPr>
              <a:t>O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bservational cohort study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, which cannot establish causality between BP and mortality, and may be subject to confounding factors and selection bias.</a:t>
            </a: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Used a </a:t>
            </a:r>
            <a:r>
              <a:rPr lang="en-US" sz="1600" b="1" dirty="0">
                <a:solidFill>
                  <a:srgbClr val="111111"/>
                </a:solidFill>
                <a:latin typeface="Georgia" panose="02040502050405020303" pitchFamily="18" charset="0"/>
              </a:rPr>
              <a:t>average of 2 readings of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 CBP measurement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for each patient, which may not reflect the true </a:t>
            </a:r>
            <a:r>
              <a:rPr lang="en-US" sz="1600" dirty="0">
                <a:solidFill>
                  <a:srgbClr val="111111"/>
                </a:solidFill>
                <a:latin typeface="Georgia" panose="02040502050405020303" pitchFamily="18" charset="0"/>
              </a:rPr>
              <a:t>BP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 level or variability, and may be influenced by measurement errors or the white-coat effect.</a:t>
            </a: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Patients with 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secondary hypertension not included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, which may have a different prognosis than primary hypertension.</a:t>
            </a: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Use of antihypertensive medications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 or other interventions that may affect </a:t>
            </a:r>
            <a:r>
              <a:rPr lang="en-US" sz="1600" dirty="0">
                <a:solidFill>
                  <a:srgbClr val="111111"/>
                </a:solidFill>
                <a:latin typeface="Georgia" panose="02040502050405020303" pitchFamily="18" charset="0"/>
              </a:rPr>
              <a:t>BP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 and mortality outcomes.</a:t>
            </a:r>
            <a:endParaRPr lang="en-US" sz="16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Does not consider the association of ambulatory blood pressure monitoring with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non-fatal events </a:t>
            </a:r>
            <a:endParaRPr lang="en-US" sz="1600" b="1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CONCLUSION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Ambulatory blood pressure measurements are more informative than clinic blood pressure measurements for predicting all-cause and cardiovascular mortality </a:t>
            </a:r>
            <a:endParaRPr lang="en-US" sz="18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Masked and sustained hypertension are associated with increased mortality risk compared with normotension, while white-coat hypertension is not.</a:t>
            </a:r>
            <a:endParaRPr lang="en-US" sz="18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No evidence that white-coat hypertension was associated with increased risk of death</a:t>
            </a:r>
            <a:endParaRPr lang="en-US" sz="18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Night-time systolic blood pressure, were more informative measures for the risk of all-cause death and cardiovascular death, compared with clinic systolic blood pressure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AIM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C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ompare the </a:t>
            </a: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prognostic value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of clinic and 24-hour ambulatory blood pressure with </a:t>
            </a: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all-cause and cardiovascular mortality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in a large cohort</a:t>
            </a:r>
            <a:endParaRPr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eorgia" panose="02040502050405020303" pitchFamily="18" charset="0"/>
              </a:rPr>
              <a:t>METHODS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309607" y="979439"/>
            <a:ext cx="6563532" cy="42315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Observational Cohort Study</a:t>
            </a: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2200" y="1456841"/>
            <a:ext cx="5499600" cy="80254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Data collection:</a:t>
            </a:r>
            <a:r>
              <a:rPr lang="en-GB" sz="1500" dirty="0">
                <a:solidFill>
                  <a:schemeClr val="bg2"/>
                </a:solidFill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en-US" sz="150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March 1, 2004, to December 31, 2014</a:t>
            </a:r>
            <a:endParaRPr lang="en-US" sz="150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0000"/>
                </a:solidFill>
                <a:latin typeface="Georgia" panose="02040502050405020303" pitchFamily="18" charset="0"/>
              </a:rPr>
              <a:t>Follow up:</a:t>
            </a:r>
            <a:r>
              <a:rPr lang="en-US" sz="1500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r>
              <a:rPr lang="en-US" sz="150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median follow-up duration was 9.7 years</a:t>
            </a:r>
            <a:endParaRPr lang="en-US" sz="15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0000"/>
                </a:solidFill>
                <a:latin typeface="Georgia" panose="02040502050405020303" pitchFamily="18" charset="0"/>
              </a:rPr>
              <a:t>Analysis:</a:t>
            </a:r>
            <a:r>
              <a:rPr lang="en-US" sz="1500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r>
              <a:rPr lang="en-US" sz="1500" i="0" dirty="0">
                <a:solidFill>
                  <a:srgbClr val="111111"/>
                </a:solidFill>
                <a:effectLst/>
                <a:latin typeface="Georgia" panose="02040502050405020303" pitchFamily="18" charset="0"/>
              </a:rPr>
              <a:t>May 1, 2018, and June 30, 2019</a:t>
            </a:r>
            <a:r>
              <a:rPr lang="en-US" sz="1500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endParaRPr sz="15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79000" y="2385392"/>
            <a:ext cx="4293000" cy="22576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18 years or older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who had </a:t>
            </a:r>
            <a:r>
              <a:rPr lang="en-US" sz="2000" b="1" i="0" dirty="0">
                <a:effectLst/>
                <a:latin typeface="Georgia" panose="02040502050405020303" pitchFamily="18" charset="0"/>
              </a:rPr>
              <a:t>both clinic and ambulatory blood pressure measurements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done at the same visit</a:t>
            </a:r>
            <a:endParaRPr sz="20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754880" y="2385392"/>
            <a:ext cx="4110120" cy="225762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Exclusion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US" sz="1800" b="1" i="0" dirty="0">
                <a:effectLst/>
                <a:latin typeface="Georgia" panose="02040502050405020303" pitchFamily="18" charset="0"/>
              </a:rPr>
              <a:t>patients with missing data</a:t>
            </a:r>
            <a:r>
              <a:rPr lang="en-US" sz="1800" b="0" i="0" dirty="0">
                <a:effectLst/>
                <a:latin typeface="Georgia" panose="02040502050405020303" pitchFamily="18" charset="0"/>
              </a:rPr>
              <a:t> on clinic or ambulatory blood pressure</a:t>
            </a:r>
            <a:endParaRPr lang="en-US" sz="1800" b="0" i="0" dirty="0">
              <a:effectLst/>
              <a:latin typeface="Georgia" panose="02040502050405020303" pitchFamily="18" charset="0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US" sz="1800" b="1" i="0" dirty="0">
                <a:effectLst/>
                <a:latin typeface="Georgia" panose="02040502050405020303" pitchFamily="18" charset="0"/>
              </a:rPr>
              <a:t>patients with fewer than 14 valid daytime or night-time blood pressure readings</a:t>
            </a:r>
            <a:endParaRPr sz="1800" dirty="0">
              <a:latin typeface="Georgia" panose="02040502050405020303" pitchFamily="18" charset="0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09;p16"/>
          <p:cNvSpPr/>
          <p:nvPr/>
        </p:nvSpPr>
        <p:spPr>
          <a:xfrm>
            <a:off x="1309607" y="4769029"/>
            <a:ext cx="6563532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Georgia" panose="02040502050405020303" pitchFamily="18" charset="0"/>
                <a:ea typeface="Georgia" panose="02040502050405020303"/>
                <a:cs typeface="Georgia" panose="02040502050405020303"/>
                <a:sym typeface="Georgia" panose="02040502050405020303"/>
              </a:rPr>
              <a:t>Funded By: </a:t>
            </a:r>
            <a:r>
              <a:rPr lang="en-US" sz="1800" b="0" i="0" dirty="0">
                <a:effectLst/>
                <a:latin typeface="Georgia" panose="02040502050405020303" pitchFamily="18" charset="0"/>
              </a:rPr>
              <a:t> </a:t>
            </a:r>
            <a:r>
              <a:rPr lang="en-US" sz="1800" b="1" i="0" dirty="0">
                <a:effectLst/>
                <a:latin typeface="Georgia" panose="02040502050405020303" pitchFamily="18" charset="0"/>
              </a:rPr>
              <a:t>Spanish Society of Hypertension</a:t>
            </a:r>
            <a:endParaRPr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4000" b="1" dirty="0">
                <a:solidFill>
                  <a:schemeClr val="bg2"/>
                </a:solidFill>
                <a:latin typeface="Georgia" panose="02040502050405020303" pitchFamily="18" charset="0"/>
              </a:rPr>
              <a:t>Recruitment </a:t>
            </a:r>
            <a:endParaRPr lang="en-US" sz="40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Spanish Ambulatory Blood Pressure Registry</a:t>
            </a:r>
            <a:endParaRPr lang="en-US" sz="2000" b="1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223 primary care centers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from the Spanish National Health System in all </a:t>
            </a: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17 regions of Spain</a:t>
            </a: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. </a:t>
            </a:r>
            <a:endParaRPr lang="en-US" sz="20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The patients were referred for assessment of hypertension by their primary care physician between </a:t>
            </a:r>
            <a:r>
              <a:rPr lang="en-US" sz="20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March 1, 2004, and December 31, 2014</a:t>
            </a:r>
            <a:endParaRPr lang="en-US" sz="2000" b="1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685800" lvl="1" indent="0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PROCEDURE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 Blood pressure measurement</a:t>
            </a:r>
            <a:endParaRPr lang="en-US" sz="1800" b="1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linic :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 2 times (beginning and at 18 weeks)</a:t>
            </a:r>
            <a:endParaRPr lang="en-US" sz="18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24-hour ambulatory : 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M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ultiple times 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The study required </a:t>
            </a:r>
            <a:r>
              <a:rPr lang="en-US" sz="180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at least 14 valid daytime and night-time readings 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for each patient.</a:t>
            </a:r>
            <a:endParaRPr lang="en-US" sz="180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</a:rPr>
              <a:t>Device used 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bg2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Oscillometric</a:t>
            </a:r>
            <a:r>
              <a:rPr lang="en-US" sz="1800" dirty="0">
                <a:solidFill>
                  <a:schemeClr val="bg2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devices (</a:t>
            </a:r>
            <a:r>
              <a:rPr lang="en-US" sz="180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Omron M10-IT &amp; Spacelabs 90207)</a:t>
            </a:r>
            <a:endParaRPr lang="en-US" sz="18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PROCEDURE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rgbClr val="FF0000"/>
                </a:solidFill>
                <a:latin typeface="Georgia" panose="02040502050405020303" pitchFamily="18" charset="0"/>
              </a:rPr>
              <a:t>F</a:t>
            </a:r>
            <a:r>
              <a:rPr lang="en-US" sz="175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our groups: </a:t>
            </a:r>
            <a:r>
              <a:rPr lang="en-US" sz="175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according to their clinic and ambulatory blood pressure: </a:t>
            </a:r>
            <a:endParaRPr lang="en-US" sz="175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5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Normotension </a:t>
            </a:r>
            <a:r>
              <a:rPr lang="en-US" sz="175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(both normal)</a:t>
            </a:r>
            <a:endParaRPr lang="en-US" sz="175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5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White-coat hypertension </a:t>
            </a:r>
            <a:r>
              <a:rPr lang="en-US" sz="175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(clinic high, ambulatory normal)</a:t>
            </a:r>
            <a:endParaRPr lang="en-US" sz="175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5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Masked hypertension </a:t>
            </a:r>
            <a:r>
              <a:rPr lang="en-US" sz="175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(clinic normal, ambulatory high)</a:t>
            </a:r>
            <a:endParaRPr lang="en-US" sz="175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750" b="1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Sustained hypertension </a:t>
            </a:r>
            <a:r>
              <a:rPr lang="en-US" sz="1750" b="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(both high).</a:t>
            </a:r>
            <a:endParaRPr lang="en-US" sz="1750" b="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rgbClr val="FF0000"/>
                </a:solidFill>
                <a:latin typeface="Georgia" panose="02040502050405020303" pitchFamily="18" charset="0"/>
              </a:rPr>
              <a:t>Five quantiles : </a:t>
            </a:r>
            <a:r>
              <a:rPr lang="en-US" sz="1750" dirty="0">
                <a:solidFill>
                  <a:schemeClr val="bg2"/>
                </a:solidFill>
                <a:latin typeface="Georgia" panose="02040502050405020303" pitchFamily="18" charset="0"/>
              </a:rPr>
              <a:t>Based on the decreasing order of BP at each measurement</a:t>
            </a:r>
            <a:endParaRPr lang="en-US" sz="175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compare the risk of death across different blood pressure phenotypes</a:t>
            </a:r>
            <a:endParaRPr lang="en-US" sz="1750" i="0" dirty="0">
              <a:solidFill>
                <a:schemeClr val="bg2"/>
              </a:solidFill>
              <a:effectLst/>
              <a:latin typeface="Georgia" panose="02040502050405020303" pitchFamily="18" charset="0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i="0" dirty="0">
                <a:solidFill>
                  <a:schemeClr val="bg2"/>
                </a:solidFill>
                <a:effectLst/>
                <a:latin typeface="Georgia" panose="02040502050405020303" pitchFamily="18" charset="0"/>
              </a:rPr>
              <a:t>relationship between night-time blood pressure and mortality</a:t>
            </a:r>
            <a:endParaRPr lang="en-US" sz="175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PROCEDURE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75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87675" y="1190499"/>
          <a:ext cx="8376300" cy="382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441"/>
                <a:gridCol w="1555079"/>
                <a:gridCol w="1675260"/>
                <a:gridCol w="1675260"/>
                <a:gridCol w="1675260"/>
              </a:tblGrid>
              <a:tr h="504451">
                <a:tc rowSpan="2">
                  <a:txBody>
                    <a:bodyPr/>
                    <a:lstStyle/>
                    <a:p>
                      <a:r>
                        <a:rPr lang="en-US" sz="1600" b="1" dirty="0">
                          <a:latin typeface="Georgia" panose="02040502050405020303" pitchFamily="18" charset="0"/>
                        </a:rPr>
                        <a:t>Phenotype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Clinic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Ambulatory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04451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Systolc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Diastolic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Systolic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Diastolic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</a:tr>
              <a:tr h="704849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Normotension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&lt;140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&lt;90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&lt;130 mm Hg 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&lt;80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4849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White-coat hypertension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≥140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≥90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&lt;130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&lt;80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4849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Masked hypertension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&lt;140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&lt;90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≥130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≥80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4849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Sustained hypertension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≥140 mm Hg 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≥90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≥130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  <a:sym typeface="Arial" panose="020B0604020202020204"/>
                        </a:rPr>
                        <a:t>≥80 mm Hg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7726</Words>
  <Application>WPS Presentation</Application>
  <PresentationFormat>On-screen Show (16:9)</PresentationFormat>
  <Paragraphs>287</Paragraphs>
  <Slides>33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SimSun</vt:lpstr>
      <vt:lpstr>Wingdings</vt:lpstr>
      <vt:lpstr>Arial</vt:lpstr>
      <vt:lpstr>Raleway</vt:lpstr>
      <vt:lpstr>Lato</vt:lpstr>
      <vt:lpstr>Georgia</vt:lpstr>
      <vt:lpstr>Georgia</vt:lpstr>
      <vt:lpstr>Microsoft YaHei</vt:lpstr>
      <vt:lpstr>Arial Unicode MS</vt:lpstr>
      <vt:lpstr>Helvetica Neue</vt:lpstr>
      <vt:lpstr>Streamline</vt:lpstr>
      <vt:lpstr>JOURNAL CLUB</vt:lpstr>
      <vt:lpstr>PowerPoint 演示文稿</vt:lpstr>
      <vt:lpstr>BACKGROUND</vt:lpstr>
      <vt:lpstr>AIM</vt:lpstr>
      <vt:lpstr>METHODS</vt:lpstr>
      <vt:lpstr>Recruitment </vt:lpstr>
      <vt:lpstr>PROCEDURE</vt:lpstr>
      <vt:lpstr>PROCEDURE</vt:lpstr>
      <vt:lpstr>PROCEDURE</vt:lpstr>
      <vt:lpstr>End Points</vt:lpstr>
      <vt:lpstr>FOLLOW UP</vt:lpstr>
      <vt:lpstr>Analysis</vt:lpstr>
      <vt:lpstr>PowerPoint 演示文稿</vt:lpstr>
      <vt:lpstr>STUDY PROFILE</vt:lpstr>
      <vt:lpstr>CLINICAL DATA</vt:lpstr>
      <vt:lpstr>CLINICAL DATA</vt:lpstr>
      <vt:lpstr>CLINICAL DATA</vt:lpstr>
      <vt:lpstr>RESULTS</vt:lpstr>
      <vt:lpstr>RESULTS</vt:lpstr>
      <vt:lpstr>Association of clinic and ambulatory blood pressure with all-cause death  Confounder-adjusted model is adjusted for age, sex, smoking status, BMI, diabetes status, dyslipidaemia status, previous cardiovascular disease, and number of antihypertensive drugs </vt:lpstr>
      <vt:lpstr>Association of clinic and ambulatory blood pressure with all-cause death additional adjustment for clinic or 24-h blood pressure, clinic blood pressure is adjusted for 24-h blood pressure and ambulatory blood pressure measures are adjusted for clinic blood pressure</vt:lpstr>
      <vt:lpstr>Association of clinic and ambulatory blood pressure with all-cause death In the model additionally adjusted for components of 24-h blood pressure, daytime blood pressure is adjusted for night-time blood pressure and night-time blood pressure is adjusted for daytime blood pressure</vt:lpstr>
      <vt:lpstr>Association of clinic and ambulatory blood pressure with cardio vascular death  Confounder-adjusted model is adjusted for age, sex, smoking status, BMI, diabetes status, dyslipidemia status, previous cardiovascular disease, and number of antihypertensive drugs </vt:lpstr>
      <vt:lpstr>Association of clinic and ambulatory blood pressure with cardio vascular additional adjustment for clinic or 24-h blood pressure, clinic blood pressure is adjusted for 24-h blood pressure and ambulatory blood pressure measures are adjusted for clinic blood pressure</vt:lpstr>
      <vt:lpstr>Association of clinic and ambulatory blood pressure with cardio vascular death In the model additionally adjusted for components of 24-h blood pressure, daytime blood pressure is adjusted for night-time blood pressure and night-time blood pressure is adjusted for daytime blood pressure</vt:lpstr>
      <vt:lpstr>PowerPoint 演示文稿</vt:lpstr>
      <vt:lpstr>CRITICAL APPRAISAL</vt:lpstr>
      <vt:lpstr>CRITICAL APPRAISAL</vt:lpstr>
      <vt:lpstr>CRITICAL APPRAISAL</vt:lpstr>
      <vt:lpstr>CRITICAL APPRAISAL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81</cp:revision>
  <dcterms:created xsi:type="dcterms:W3CDTF">2023-08-21T11:23:46Z</dcterms:created>
  <dcterms:modified xsi:type="dcterms:W3CDTF">2023-08-21T11:24:40Z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313C449A5C9B4FA0AAE0B09DE51DA572</vt:lpwstr>
  </property>
  <property fmtid="{D5CDD505-2E9C-101B-9397-08002B2CF9AE}" pid="3" name="KSOProductBuildVer">
    <vt:lpwstr>1033-11.2.0.11537</vt:lpwstr>
  </property>
</Properties>
</file>