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73" r:id="rId7"/>
    <p:sldId id="365" r:id="rId8"/>
    <p:sldId id="363" r:id="rId9"/>
    <p:sldId id="366" r:id="rId10"/>
    <p:sldId id="274" r:id="rId11"/>
    <p:sldId id="275" r:id="rId12"/>
    <p:sldId id="301" r:id="rId13"/>
    <p:sldId id="276" r:id="rId14"/>
    <p:sldId id="277" r:id="rId15"/>
    <p:sldId id="278" r:id="rId16"/>
    <p:sldId id="279" r:id="rId17"/>
    <p:sldId id="280" r:id="rId18"/>
    <p:sldId id="302" r:id="rId19"/>
    <p:sldId id="283" r:id="rId20"/>
    <p:sldId id="282" r:id="rId21"/>
    <p:sldId id="281" r:id="rId22"/>
    <p:sldId id="284" r:id="rId23"/>
    <p:sldId id="285" r:id="rId24"/>
    <p:sldId id="286" r:id="rId25"/>
    <p:sldId id="287" r:id="rId26"/>
    <p:sldId id="303" r:id="rId27"/>
    <p:sldId id="288" r:id="rId28"/>
    <p:sldId id="289" r:id="rId29"/>
    <p:sldId id="290" r:id="rId30"/>
    <p:sldId id="291" r:id="rId31"/>
    <p:sldId id="304" r:id="rId32"/>
    <p:sldId id="292" r:id="rId33"/>
    <p:sldId id="293" r:id="rId34"/>
    <p:sldId id="294" r:id="rId35"/>
    <p:sldId id="295" r:id="rId36"/>
    <p:sldId id="296" r:id="rId37"/>
    <p:sldId id="361" r:id="rId38"/>
    <p:sldId id="298" r:id="rId39"/>
    <p:sldId id="297" r:id="rId40"/>
    <p:sldId id="299" r:id="rId41"/>
  </p:sldIdLst>
  <p:sldSz cx="9144000" cy="5143500" type="screen16x9"/>
  <p:notesSz cx="6858000" cy="9144000"/>
  <p:embeddedFontLst>
    <p:embeddedFont>
      <p:font typeface="Raleway"/>
      <p:regular r:id="rId45"/>
    </p:embeddedFont>
    <p:embeddedFont>
      <p:font typeface="Lato" panose="020F0502020204030203"/>
      <p:regular r:id="rId46"/>
      <p:bold r:id="rId47"/>
      <p:italic r:id="rId48"/>
      <p:boldItalic r:id="rId49"/>
    </p:embeddedFont>
    <p:embeddedFont>
      <p:font typeface="Georgia" panose="02040502050405020303"/>
      <p:regular r:id="rId50"/>
    </p:embeddedFont>
    <p:embeddedFont>
      <p:font typeface="Calibri" panose="020F0502020204030204"/>
      <p:regular r:id="rId51"/>
      <p:bold r:id="rId52"/>
      <p:italic r:id="rId53"/>
      <p:boldItalic r:id="rId54"/>
    </p:embeddedFont>
    <p:embeddedFont>
      <p:font typeface="MS PGothic" panose="020B0600070205080204" pitchFamily="34" charset="-128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5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font" Target="fonts/font11.fntdata"/><Relationship Id="rId54" Type="http://schemas.openxmlformats.org/officeDocument/2006/relationships/font" Target="fonts/font10.fntdata"/><Relationship Id="rId53" Type="http://schemas.openxmlformats.org/officeDocument/2006/relationships/font" Target="fonts/font9.fntdata"/><Relationship Id="rId52" Type="http://schemas.openxmlformats.org/officeDocument/2006/relationships/font" Target="fonts/font8.fntdata"/><Relationship Id="rId51" Type="http://schemas.openxmlformats.org/officeDocument/2006/relationships/font" Target="fonts/font7.fntdata"/><Relationship Id="rId50" Type="http://schemas.openxmlformats.org/officeDocument/2006/relationships/font" Target="fonts/font6.fntdata"/><Relationship Id="rId5" Type="http://schemas.openxmlformats.org/officeDocument/2006/relationships/slide" Target="slides/slide2.xml"/><Relationship Id="rId49" Type="http://schemas.openxmlformats.org/officeDocument/2006/relationships/font" Target="fonts/font5.fntdata"/><Relationship Id="rId48" Type="http://schemas.openxmlformats.org/officeDocument/2006/relationships/font" Target="fonts/font4.fntdata"/><Relationship Id="rId47" Type="http://schemas.openxmlformats.org/officeDocument/2006/relationships/font" Target="fonts/font3.fntdata"/><Relationship Id="rId46" Type="http://schemas.openxmlformats.org/officeDocument/2006/relationships/font" Target="fonts/font2.fntdata"/><Relationship Id="rId45" Type="http://schemas.openxmlformats.org/officeDocument/2006/relationships/font" Target="fonts/font1.fntdata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69D1C-FACB-4362-A485-23F9AA9CF4C9}" type="slidenum">
              <a:rPr lang="en-AU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AU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03ddde7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03ddde7f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5" y="25"/>
            <a:ext cx="91440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792392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4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24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725" cy="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99927" y="2"/>
            <a:ext cx="745750" cy="6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ED2D-A8D6-4CEE-8087-6771087D9D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9065-699F-419D-975E-222B7DE649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502020204030203"/>
              <a:buChar char="●"/>
              <a:defRPr sz="13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JOURNAL CLUB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PRESENTER: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MAJ SREEJITH P V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MODERATOR: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COL P S CHAUHAN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METHODS</a:t>
            </a:r>
            <a:endParaRPr dirty="0"/>
          </a:p>
        </p:txBody>
      </p:sp>
      <p:sp>
        <p:nvSpPr>
          <p:cNvPr id="108" name="Google Shape;108;p16"/>
          <p:cNvSpPr/>
          <p:nvPr/>
        </p:nvSpPr>
        <p:spPr>
          <a:xfrm>
            <a:off x="279000" y="979439"/>
            <a:ext cx="8586000" cy="72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</a:rPr>
              <a:t>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rospective, </a:t>
            </a:r>
            <a:r>
              <a:rPr lang="en-US" sz="1800" dirty="0" err="1">
                <a:latin typeface="+mj-lt"/>
              </a:rPr>
              <a:t>R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andomised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, Open-label, Blinded-endpoint, Controlled, Parallel-group </a:t>
            </a:r>
            <a:r>
              <a:rPr lang="en-US" sz="1800" dirty="0">
                <a:latin typeface="+mj-lt"/>
              </a:rPr>
              <a:t>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uperiority </a:t>
            </a:r>
            <a:r>
              <a:rPr lang="en-US" sz="1800" dirty="0">
                <a:latin typeface="+mj-lt"/>
              </a:rPr>
              <a:t>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rial (TIME)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822200" y="1818565"/>
            <a:ext cx="5499600" cy="33145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2"/>
                </a:solidFill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Recruitment: 17 Dec 2011 – 05 June 2018</a:t>
            </a:r>
            <a:endParaRPr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279000" y="2276022"/>
            <a:ext cx="4293000" cy="236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Inclusion Criteria:</a:t>
            </a:r>
            <a:endParaRPr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Georgia" panose="02040502050405020303"/>
              <a:buChar char="●"/>
            </a:pPr>
            <a:r>
              <a:rPr lang="en-GB" sz="18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UK resident</a:t>
            </a:r>
            <a:endParaRPr lang="en-GB"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Georgia" panose="02040502050405020303"/>
              <a:buChar char="●"/>
            </a:pPr>
            <a:r>
              <a:rPr lang="en-GB" sz="18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Age </a:t>
            </a:r>
            <a:r>
              <a:rPr lang="en-GB" sz="1800" dirty="0" err="1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atleast</a:t>
            </a:r>
            <a:r>
              <a:rPr lang="en-GB" sz="18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 18 years</a:t>
            </a:r>
            <a:endParaRPr lang="en-GB"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Georgia" panose="02040502050405020303"/>
              <a:buChar char="●"/>
            </a:pPr>
            <a:r>
              <a:rPr lang="en-GB" sz="18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Diagnosed hypertension taking </a:t>
            </a:r>
            <a:r>
              <a:rPr lang="en-GB" sz="1800" dirty="0" err="1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atleast</a:t>
            </a:r>
            <a:r>
              <a:rPr lang="en-GB" sz="18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 1 anti hypertensive daily</a:t>
            </a:r>
            <a:endParaRPr lang="en-GB"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Georgia" panose="02040502050405020303"/>
              <a:buChar char="●"/>
            </a:pPr>
            <a:r>
              <a:rPr lang="en-GB" sz="18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Registered with UK general practitioner.</a:t>
            </a:r>
            <a:endParaRPr lang="en-GB"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Georgia" panose="02040502050405020303"/>
              <a:buChar char="●"/>
            </a:pPr>
            <a:endParaRPr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+mj-lt"/>
              </a:rPr>
              <a:t> </a:t>
            </a:r>
            <a:endParaRPr sz="18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4754880" y="2276022"/>
            <a:ext cx="4110120" cy="236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Exclusion Criteria:</a:t>
            </a:r>
            <a:endParaRPr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2" indent="-330200">
              <a:buSzPts val="1600"/>
              <a:buFont typeface="Georgia" panose="02040502050405020303"/>
              <a:buChar char="●"/>
            </a:pPr>
            <a:r>
              <a:rPr lang="en-GB" sz="18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Regular overnight shift work</a:t>
            </a:r>
            <a:endParaRPr lang="en-GB"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2" indent="-330200">
              <a:buSzPts val="1600"/>
              <a:buFont typeface="Georgia" panose="02040502050405020303"/>
              <a:buChar char="●"/>
            </a:pPr>
            <a:r>
              <a:rPr lang="en-GB" sz="18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Taking antihypertensives more than one dosing time daily</a:t>
            </a:r>
            <a:endParaRPr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Google Shape;109;p16"/>
          <p:cNvSpPr/>
          <p:nvPr/>
        </p:nvSpPr>
        <p:spPr>
          <a:xfrm>
            <a:off x="1822200" y="4769029"/>
            <a:ext cx="5499600" cy="33145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2"/>
                </a:solidFill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Follow up ended: 31 March 2021</a:t>
            </a: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METHODS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+mj-lt"/>
              </a:rPr>
              <a:t>Recruitment: 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UK National Health Service Primary care practice lists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Inviting potential participants to register on TIME study portal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+mj-lt"/>
              </a:rPr>
              <a:t>Randomization: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1:1 random assignment to morning and evening groups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685800" lvl="1" indent="0">
              <a:lnSpc>
                <a:spcPct val="150000"/>
              </a:lnSpc>
              <a:buSzPts val="2400"/>
            </a:pP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675" y="3634740"/>
            <a:ext cx="407670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Morning Group: 0600 </a:t>
            </a:r>
            <a:r>
              <a:rPr lang="en-US" sz="1800" dirty="0" err="1">
                <a:latin typeface="+mj-lt"/>
              </a:rPr>
              <a:t>hrs</a:t>
            </a:r>
            <a:r>
              <a:rPr lang="en-US" sz="1800" dirty="0">
                <a:latin typeface="+mj-lt"/>
              </a:rPr>
              <a:t> to 1000 </a:t>
            </a:r>
            <a:r>
              <a:rPr lang="en-US" sz="1800" dirty="0" err="1">
                <a:latin typeface="+mj-lt"/>
              </a:rPr>
              <a:t>hrs</a:t>
            </a:r>
            <a:endParaRPr lang="en-US" sz="1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7260" y="3645223"/>
            <a:ext cx="401671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Evening Group: 2000 </a:t>
            </a:r>
            <a:r>
              <a:rPr lang="en-US" sz="1800" dirty="0" err="1"/>
              <a:t>hrs</a:t>
            </a:r>
            <a:r>
              <a:rPr lang="en-US" sz="1800" dirty="0"/>
              <a:t> to 0000 </a:t>
            </a:r>
            <a:r>
              <a:rPr lang="en-US" sz="1800" dirty="0" err="1"/>
              <a:t>hrs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616274" y="4255067"/>
            <a:ext cx="792574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Diuretics: Instructed to take early evening at 1800 </a:t>
            </a:r>
            <a:r>
              <a:rPr lang="en-US" sz="1800" dirty="0" err="1"/>
              <a:t>hrs</a:t>
            </a:r>
            <a:r>
              <a:rPr lang="en-US" sz="1800" dirty="0"/>
              <a:t> / move dosing time to morning only with troublesome persistent nocturia 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PROCEDURE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/>
                </a:solidFill>
                <a:latin typeface="+mj-lt"/>
              </a:rPr>
              <a:t>Decentralised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Trial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All study activities in/or near patients home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Screening, Consent, randomization and </a:t>
            </a:r>
            <a:r>
              <a:rPr lang="en-US" sz="2000" dirty="0" err="1">
                <a:solidFill>
                  <a:schemeClr val="bg2"/>
                </a:solidFill>
                <a:latin typeface="+mj-lt"/>
              </a:rPr>
              <a:t>followup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done online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 UP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+mj-lt"/>
              </a:rPr>
              <a:t>Online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+mj-lt"/>
              </a:rPr>
              <a:t> follow-up questionnaires : </a:t>
            </a:r>
            <a:endParaRPr lang="en-US" sz="18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1 month after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randomisation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and every 3 months thereafter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Adherence to dosing time, events of interest and adverse events.</a:t>
            </a:r>
            <a:endParaRPr lang="en-US" sz="18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NHS digital hospitalization and death data</a:t>
            </a:r>
            <a:endParaRPr lang="en-US" sz="1800" b="1" dirty="0">
              <a:solidFill>
                <a:srgbClr val="000000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Contacting alternate contacts provided by participants. </a:t>
            </a:r>
            <a:endParaRPr lang="en-US" sz="1800" b="1" dirty="0">
              <a:solidFill>
                <a:srgbClr val="000000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685800" lvl="1" indent="0">
              <a:lnSpc>
                <a:spcPct val="150000"/>
              </a:lnSpc>
              <a:buSzPts val="2400"/>
            </a:pPr>
            <a:endParaRPr lang="en-US" sz="1000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OUTCOMES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+mj-lt"/>
              </a:rPr>
              <a:t>Primary Outcome: 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500" b="0" i="0" u="none" strike="noStrike" baseline="0" dirty="0">
                <a:solidFill>
                  <a:srgbClr val="000000"/>
                </a:solidFill>
                <a:latin typeface="+mj-lt"/>
              </a:rPr>
              <a:t>composite cardiovascular endpoint of vascular death</a:t>
            </a:r>
            <a:endParaRPr lang="en-US" sz="15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500" b="0" i="0" u="none" strike="noStrike" baseline="0" dirty="0" err="1">
                <a:solidFill>
                  <a:srgbClr val="000000"/>
                </a:solidFill>
                <a:latin typeface="+mj-lt"/>
              </a:rPr>
              <a:t>hospitalisation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j-lt"/>
              </a:rPr>
              <a:t> for non-fatal myocardial infarction or non-fatal stroke, </a:t>
            </a:r>
            <a:r>
              <a:rPr lang="en-US" sz="1500" b="0" i="0" u="none" strike="noStrike" baseline="0" dirty="0" err="1">
                <a:solidFill>
                  <a:srgbClr val="000000"/>
                </a:solidFill>
                <a:latin typeface="+mj-lt"/>
              </a:rPr>
              <a:t>analysed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j-lt"/>
              </a:rPr>
              <a:t> as the time to first event 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+mj-lt"/>
              </a:rPr>
              <a:t>Secondary Outcome: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500" b="0" i="0" u="none" strike="noStrike" baseline="0" dirty="0" err="1">
                <a:solidFill>
                  <a:srgbClr val="000000"/>
                </a:solidFill>
                <a:latin typeface="+mj-lt"/>
              </a:rPr>
              <a:t>hospitalisation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j-lt"/>
              </a:rPr>
              <a:t> for non-fatal myocardial infarction, non-fatal stroke, vascular death</a:t>
            </a:r>
            <a:endParaRPr lang="en-US" sz="15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500" b="0" i="0" u="none" strike="noStrike" baseline="0" dirty="0">
                <a:solidFill>
                  <a:srgbClr val="000000"/>
                </a:solidFill>
                <a:latin typeface="+mj-lt"/>
              </a:rPr>
              <a:t>all-cause mortality</a:t>
            </a:r>
            <a:endParaRPr lang="en-US" sz="15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500" b="0" i="0" u="none" strike="noStrike" baseline="0" dirty="0" err="1">
                <a:solidFill>
                  <a:srgbClr val="000000"/>
                </a:solidFill>
                <a:latin typeface="+mj-lt"/>
              </a:rPr>
              <a:t>hospitalisation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j-lt"/>
              </a:rPr>
              <a:t> or death from congestive heart failure</a:t>
            </a:r>
            <a:endParaRPr lang="en-US" sz="15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500" b="0" i="0" u="none" strike="noStrike" baseline="0" dirty="0">
                <a:solidFill>
                  <a:srgbClr val="000000"/>
                </a:solidFill>
                <a:latin typeface="+mj-lt"/>
              </a:rPr>
              <a:t>prespecified participant-reported adverse events</a:t>
            </a:r>
            <a:endParaRPr lang="en-US" sz="15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+mj-lt"/>
              </a:rPr>
              <a:t>h</a:t>
            </a:r>
            <a:r>
              <a:rPr lang="en-US" sz="1500" b="0" i="0" u="none" strike="noStrike" baseline="0" dirty="0" err="1">
                <a:solidFill>
                  <a:srgbClr val="000000"/>
                </a:solidFill>
                <a:latin typeface="+mj-lt"/>
              </a:rPr>
              <a:t>ospitalisations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j-lt"/>
              </a:rPr>
              <a:t> for glaucoma 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ADVERSE EVENTS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Dizziness or light-headedness 	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Excessive visits to the toilet during the day or night 	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Sleep problems 	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Upset stomach or indigestion 	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Diarrhoea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	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Feeling generally less well 	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Muscle aches 	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1714500"/>
            <a:ext cx="791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STATISTICAL ANALYSIS</a:t>
            </a:r>
            <a:endParaRPr lang="en-US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PROFILE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87675" y="1190500"/>
          <a:ext cx="8376300" cy="382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150"/>
                <a:gridCol w="4188150"/>
              </a:tblGrid>
              <a:tr h="478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Screened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24610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Eligible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22107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Randomly assigned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21104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Evening group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10503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Morning group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10601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Completed study (evening group)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9537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Completed Study (morning group)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9849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PROFILE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024" y="632460"/>
            <a:ext cx="8443935" cy="45110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DEMOGRAPHIC DATA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7701"/>
            <a:ext cx="9090659" cy="4495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96740" y="1074420"/>
            <a:ext cx="10287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1780" y="1074420"/>
            <a:ext cx="10663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8031" y="4451003"/>
            <a:ext cx="21259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5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200" b="1" u="none" strike="noStrike" baseline="0" dirty="0">
                <a:solidFill>
                  <a:srgbClr val="000000"/>
                </a:solidFill>
                <a:latin typeface="+mj-lt"/>
              </a:rPr>
              <a:t>Lancet 2022 </a:t>
            </a:r>
            <a:endParaRPr lang="en-US" sz="1200" b="1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200" b="1" u="none" strike="noStrike" baseline="0" dirty="0">
                <a:solidFill>
                  <a:srgbClr val="000000"/>
                </a:solidFill>
                <a:latin typeface="+mj-lt"/>
              </a:rPr>
              <a:t>October 11, 2022 </a:t>
            </a:r>
            <a:endParaRPr lang="en-US" sz="1200" b="1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CLINICAL DATA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" y="1005840"/>
            <a:ext cx="8474415" cy="4213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696679"/>
            <a:ext cx="8474416" cy="31976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72940" y="1524000"/>
            <a:ext cx="33680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72940" y="2034540"/>
            <a:ext cx="33680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3900"/>
            <a:ext cx="9144000" cy="441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5260" y="2644140"/>
            <a:ext cx="858871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4564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" y="4619485"/>
            <a:ext cx="909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+mj-lt"/>
              </a:rPr>
              <a:t>Cumulative hazard of the first primary composite endpoint event, accounting for the competing risk of deaths not included in the endpoint (intention-to-treat population; n=21 104) 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ADVERSE EVENTS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1040"/>
            <a:ext cx="9144000" cy="44424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37360"/>
            <a:ext cx="7993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CRITICAL APPRAISAL</a:t>
            </a:r>
            <a:endParaRPr lang="en-US" sz="4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CRITICAL APPRAISAL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+mj-lt"/>
              </a:rPr>
              <a:t>TITLE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Is it interesting?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+mj-lt"/>
              </a:rPr>
              <a:t>ABSTRACT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Will the conclusions (if valid), likely to be useful to you, in your area of clinical practice or research?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Whether the settings in the material methods are similar to our own settings? 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335915" indent="-335915" defTabSz="895985">
              <a:spcBef>
                <a:spcPts val="500"/>
              </a:spcBef>
              <a:buNone/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 QUESTION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Is there a clear cut / specific research question? 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Was it feasible for the authors to study this question given  there technical expertise and available facilities?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Does the research question has some </a:t>
            </a:r>
            <a:r>
              <a:rPr lang="en-US" sz="1800">
                <a:solidFill>
                  <a:schemeClr val="bg2"/>
                </a:solidFill>
                <a:latin typeface="+mj-lt"/>
              </a:rPr>
              <a:t>element of 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novelty? 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  	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VALIDITY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Have the authors made a mention of  Actual / Study Population ?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Is the method of sampling been described?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  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Whether a mention of all the potential confounding  factors been made?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	 	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Any selection or information bias could have occurred? Possible	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					           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GATE Framework Assessment : PECOT</a:t>
            </a:r>
            <a:endParaRPr sz="3000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75" y="1177314"/>
            <a:ext cx="1661600" cy="91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2288646"/>
            <a:ext cx="134970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1029"/>
          <p:cNvSpPr>
            <a:spLocks noChangeArrowheads="1"/>
          </p:cNvSpPr>
          <p:nvPr/>
        </p:nvSpPr>
        <p:spPr bwMode="auto">
          <a:xfrm>
            <a:off x="3886200" y="3615425"/>
            <a:ext cx="1296988" cy="94456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71323" tIns="35662" rIns="71323" bIns="35662"/>
          <a:lstStyle/>
          <a:p>
            <a:pPr defTabSz="713105" eaLnBrk="0" hangingPunct="0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01637"/>
            <a:ext cx="1371600" cy="7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1037"/>
          <p:cNvSpPr txBox="1">
            <a:spLocks noChangeArrowheads="1"/>
          </p:cNvSpPr>
          <p:nvPr/>
        </p:nvSpPr>
        <p:spPr bwMode="auto">
          <a:xfrm>
            <a:off x="1115617" y="1177314"/>
            <a:ext cx="2351375" cy="810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PARTICIPANTS: 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21104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r>
              <a:rPr lang="en-AU" sz="1600" dirty="0">
                <a:latin typeface="Calibri" panose="020F0502020204030204"/>
              </a:rPr>
              <a:t> </a:t>
            </a:r>
            <a:endParaRPr lang="en-AU" sz="1600" dirty="0">
              <a:latin typeface="Calibri" panose="020F0502020204030204"/>
            </a:endParaRPr>
          </a:p>
          <a:p>
            <a:pPr defTabSz="713105" eaLnBrk="0" hangingPunct="0">
              <a:defRPr/>
            </a:pPr>
            <a:endParaRPr lang="en-AU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Box 1038"/>
          <p:cNvSpPr txBox="1">
            <a:spLocks noChangeArrowheads="1"/>
          </p:cNvSpPr>
          <p:nvPr/>
        </p:nvSpPr>
        <p:spPr bwMode="auto">
          <a:xfrm>
            <a:off x="1083883" y="2719176"/>
            <a:ext cx="2592288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EVENING GROUP: 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10503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endParaRPr lang="en-AU" sz="1600" dirty="0">
              <a:latin typeface="Calibri" panose="020F0502020204030204"/>
            </a:endParaRPr>
          </a:p>
        </p:txBody>
      </p:sp>
      <p:sp>
        <p:nvSpPr>
          <p:cNvPr id="46" name="Text Box 1039"/>
          <p:cNvSpPr txBox="1">
            <a:spLocks noChangeArrowheads="1"/>
          </p:cNvSpPr>
          <p:nvPr/>
        </p:nvSpPr>
        <p:spPr bwMode="auto">
          <a:xfrm>
            <a:off x="5786446" y="2666448"/>
            <a:ext cx="3040036" cy="6567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MORNING GROUP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: 10601</a:t>
            </a:r>
            <a:endParaRPr lang="en-AU" sz="1600" dirty="0">
              <a:latin typeface="+mj-lt"/>
            </a:endParaRPr>
          </a:p>
          <a:p>
            <a:pPr defTabSz="713105" eaLnBrk="0" hangingPunct="0">
              <a:defRPr/>
            </a:pPr>
            <a:endParaRPr lang="en-AU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Box 1041"/>
          <p:cNvSpPr txBox="1">
            <a:spLocks noChangeArrowheads="1"/>
          </p:cNvSpPr>
          <p:nvPr/>
        </p:nvSpPr>
        <p:spPr bwMode="auto">
          <a:xfrm>
            <a:off x="5786527" y="3863048"/>
            <a:ext cx="2791636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DURATION : 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17 Jun 2011 to 05 Jun 2018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8" name="Line 1033"/>
          <p:cNvSpPr>
            <a:spLocks noChangeShapeType="1"/>
          </p:cNvSpPr>
          <p:nvPr/>
        </p:nvSpPr>
        <p:spPr bwMode="auto">
          <a:xfrm rot="10800000">
            <a:off x="5216647" y="4151095"/>
            <a:ext cx="624563" cy="1992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Line 1027"/>
          <p:cNvSpPr>
            <a:spLocks noChangeShapeType="1"/>
          </p:cNvSpPr>
          <p:nvPr/>
        </p:nvSpPr>
        <p:spPr bwMode="auto">
          <a:xfrm rot="-5400000" flipH="1" flipV="1">
            <a:off x="5340220" y="4321090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xt Box 1045"/>
          <p:cNvSpPr txBox="1">
            <a:spLocks noChangeArrowheads="1"/>
          </p:cNvSpPr>
          <p:nvPr/>
        </p:nvSpPr>
        <p:spPr bwMode="auto">
          <a:xfrm>
            <a:off x="5283689" y="4177414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Box 1044"/>
          <p:cNvSpPr txBox="1">
            <a:spLocks noChangeArrowheads="1"/>
          </p:cNvSpPr>
          <p:nvPr/>
        </p:nvSpPr>
        <p:spPr bwMode="auto">
          <a:xfrm>
            <a:off x="4351862" y="3884363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497467" y="2262849"/>
            <a:ext cx="0" cy="233759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black">
          <a:xfrm>
            <a:off x="3886200" y="4107180"/>
            <a:ext cx="1226820" cy="38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351862" y="1390295"/>
            <a:ext cx="3465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P</a:t>
            </a:r>
            <a:endParaRPr lang="en-US" sz="1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83882" y="3650939"/>
            <a:ext cx="2624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OUTCOME: </a:t>
            </a:r>
            <a:r>
              <a:rPr lang="en-US" sz="1600" dirty="0">
                <a:latin typeface="+mj-lt"/>
              </a:rPr>
              <a:t>COMPOSITE CARDIOVASCULAR EVENTS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" y="1905000"/>
            <a:ext cx="768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ASSESSING VALIDITY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HYPERTENSION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Leading cause of global burden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More than 1 billion people affected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9.4 million deaths per year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Doubles the risk of cardiovascular diseases: CAD, CHF, stroke, renal failure and peripheral arterial disease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ACC/AHA 2017: Target blood pressure of &lt;130/80 mmHg for primary and secondary prevention of </a:t>
            </a:r>
            <a:r>
              <a:rPr lang="en-US" sz="2000" dirty="0" err="1">
                <a:solidFill>
                  <a:schemeClr val="bg2"/>
                </a:solidFill>
                <a:latin typeface="+mj-lt"/>
              </a:rPr>
              <a:t>cardiocascular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events</a:t>
            </a: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/>
              <a:t>The </a:t>
            </a:r>
            <a:r>
              <a:rPr lang="en-US" sz="2600" dirty="0" err="1"/>
              <a:t>RAMMbo</a:t>
            </a:r>
            <a:r>
              <a:rPr lang="en-US" sz="2600" dirty="0"/>
              <a:t> acronym : Assessing study bias</a:t>
            </a:r>
            <a:br>
              <a:rPr lang="en-US" sz="2600" dirty="0"/>
            </a:br>
            <a:endParaRPr sz="2600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614738" y="14605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P</a:t>
            </a:r>
            <a:endParaRPr lang="en-US" sz="2200" b="1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53979" y="27940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E</a:t>
            </a:r>
            <a:endParaRPr lang="en-US" sz="2200" b="1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39779" y="2794000"/>
            <a:ext cx="341709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C</a:t>
            </a:r>
            <a:endParaRPr lang="en-US" sz="2200" b="1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582591" y="40640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O</a:t>
            </a:r>
            <a:endParaRPr lang="en-US" sz="2200" b="1" dirty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719388" y="43815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T</a:t>
            </a:r>
            <a:endParaRPr lang="en-US" sz="2200" b="1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rot="-5400000" flipH="1" flipV="1">
            <a:off x="2300818" y="4483365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3176587" y="2480471"/>
            <a:ext cx="1101329" cy="110860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240881" y="3881439"/>
            <a:ext cx="972741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3727847" y="2468564"/>
            <a:ext cx="0" cy="233759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10800000">
            <a:off x="3086100" y="1397001"/>
            <a:ext cx="1309688" cy="877094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black">
          <a:xfrm>
            <a:off x="3253978" y="4318000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rot="10800000" flipH="1">
            <a:off x="2457451" y="4336521"/>
            <a:ext cx="54173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black">
          <a:xfrm>
            <a:off x="1714500" y="1524000"/>
            <a:ext cx="500063" cy="2557316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P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E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C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O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T</a:t>
            </a:r>
            <a:endParaRPr lang="en-US" sz="1900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black">
          <a:xfrm>
            <a:off x="4914900" y="1463146"/>
            <a:ext cx="2971800" cy="2264929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R</a:t>
            </a:r>
            <a:r>
              <a:rPr lang="en-US" sz="1900" dirty="0"/>
              <a:t>ecruitment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A</a:t>
            </a:r>
            <a:r>
              <a:rPr lang="en-US" sz="1900" dirty="0"/>
              <a:t>llocation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M</a:t>
            </a:r>
            <a:r>
              <a:rPr lang="en-US" sz="1900" dirty="0"/>
              <a:t>aintenance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M</a:t>
            </a:r>
            <a:r>
              <a:rPr lang="en-US" sz="1900" dirty="0"/>
              <a:t>easurement of outcome 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B</a:t>
            </a:r>
            <a:r>
              <a:rPr lang="en-US" sz="1900" dirty="0"/>
              <a:t>lind or </a:t>
            </a:r>
            <a:r>
              <a:rPr lang="en-US" sz="1900" b="1" dirty="0"/>
              <a:t>O</a:t>
            </a:r>
            <a:r>
              <a:rPr lang="en-US" sz="1900" dirty="0"/>
              <a:t>bjective</a:t>
            </a:r>
            <a:endParaRPr lang="en-US" sz="1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dirty="0" err="1"/>
              <a:t>R</a:t>
            </a:r>
            <a:r>
              <a:rPr lang="en-AU" dirty="0" err="1"/>
              <a:t>AMMbo</a:t>
            </a:r>
            <a:r>
              <a:rPr lang="en-AU" dirty="0"/>
              <a:t> : Recruitment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Study setting &amp; eligibility criteria well described ?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 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                             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Participants  representative  of  eligible ?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Prognostic/risk profile appropriate to study question?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Randomization process described adequately? </a:t>
            </a:r>
            <a:r>
              <a:rPr lang="en-US" sz="18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 </a:t>
            </a:r>
            <a:endParaRPr lang="en-IN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</a:t>
            </a:r>
            <a:r>
              <a:rPr lang="en-US" sz="5400" dirty="0" err="1"/>
              <a:t>A</a:t>
            </a:r>
            <a:r>
              <a:rPr lang="en-US" dirty="0" err="1"/>
              <a:t>MMbo</a:t>
            </a:r>
            <a:r>
              <a:rPr lang="en-US" dirty="0"/>
              <a:t>: A is for Allocation</a:t>
            </a:r>
            <a:endParaRPr dirty="0"/>
          </a:p>
        </p:txBody>
      </p:sp>
      <p:sp>
        <p:nvSpPr>
          <p:cNvPr id="60" name="Line 1027"/>
          <p:cNvSpPr>
            <a:spLocks noChangeShapeType="1"/>
          </p:cNvSpPr>
          <p:nvPr/>
        </p:nvSpPr>
        <p:spPr bwMode="auto">
          <a:xfrm rot="-5400000" flipH="1" flipV="1">
            <a:off x="3213075" y="4458153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1" name="Oval 1028"/>
          <p:cNvSpPr>
            <a:spLocks noChangeArrowheads="1"/>
          </p:cNvSpPr>
          <p:nvPr/>
        </p:nvSpPr>
        <p:spPr bwMode="auto">
          <a:xfrm>
            <a:off x="3774012" y="2470204"/>
            <a:ext cx="1278731" cy="1287198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2" name="Rectangle 1029"/>
          <p:cNvSpPr>
            <a:spLocks noChangeArrowheads="1"/>
          </p:cNvSpPr>
          <p:nvPr/>
        </p:nvSpPr>
        <p:spPr bwMode="auto">
          <a:xfrm>
            <a:off x="3976506" y="3880443"/>
            <a:ext cx="972741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3" name="Line 1030"/>
          <p:cNvSpPr>
            <a:spLocks noChangeShapeType="1"/>
          </p:cNvSpPr>
          <p:nvPr/>
        </p:nvSpPr>
        <p:spPr bwMode="auto">
          <a:xfrm>
            <a:off x="4462877" y="2491415"/>
            <a:ext cx="0" cy="23084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4" name="Line 1031"/>
          <p:cNvSpPr>
            <a:spLocks noChangeShapeType="1"/>
          </p:cNvSpPr>
          <p:nvPr/>
        </p:nvSpPr>
        <p:spPr bwMode="black">
          <a:xfrm>
            <a:off x="3939508" y="4297443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65" name="Line 1032"/>
          <p:cNvSpPr>
            <a:spLocks noChangeShapeType="1"/>
          </p:cNvSpPr>
          <p:nvPr/>
        </p:nvSpPr>
        <p:spPr bwMode="auto">
          <a:xfrm rot="10800000" flipH="1">
            <a:off x="3356906" y="4297443"/>
            <a:ext cx="541734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6" name="Text Box 1033"/>
          <p:cNvSpPr txBox="1">
            <a:spLocks noChangeArrowheads="1"/>
          </p:cNvSpPr>
          <p:nvPr/>
        </p:nvSpPr>
        <p:spPr bwMode="auto">
          <a:xfrm>
            <a:off x="1775468" y="2751351"/>
            <a:ext cx="5494009" cy="626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800" dirty="0">
                <a:latin typeface="+mj-lt"/>
              </a:rPr>
              <a:t>Evening- 10503                          Morning- 10601</a:t>
            </a:r>
            <a:endParaRPr lang="en-AU" sz="1800" dirty="0">
              <a:latin typeface="+mj-lt"/>
            </a:endParaRPr>
          </a:p>
          <a:p>
            <a:pPr eaLnBrk="0" hangingPunct="0"/>
            <a:r>
              <a:rPr lang="en-AU" sz="1800" dirty="0">
                <a:latin typeface="+mj-lt"/>
              </a:rPr>
              <a:t> </a:t>
            </a:r>
            <a:endParaRPr lang="en-AU" sz="1800" dirty="0">
              <a:latin typeface="+mj-lt"/>
            </a:endParaRPr>
          </a:p>
        </p:txBody>
      </p:sp>
      <p:sp>
        <p:nvSpPr>
          <p:cNvPr id="67" name="Text Box 1034"/>
          <p:cNvSpPr txBox="1">
            <a:spLocks noChangeArrowheads="1"/>
          </p:cNvSpPr>
          <p:nvPr/>
        </p:nvSpPr>
        <p:spPr bwMode="auto">
          <a:xfrm>
            <a:off x="4285058" y="4069072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68" name="AutoShape 1037"/>
          <p:cNvSpPr>
            <a:spLocks noChangeArrowheads="1"/>
          </p:cNvSpPr>
          <p:nvPr/>
        </p:nvSpPr>
        <p:spPr bwMode="auto">
          <a:xfrm rot="10800000">
            <a:off x="3829051" y="747526"/>
            <a:ext cx="1309688" cy="87709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69" name="Text Box 1038"/>
          <p:cNvSpPr txBox="1">
            <a:spLocks noChangeArrowheads="1"/>
          </p:cNvSpPr>
          <p:nvPr/>
        </p:nvSpPr>
        <p:spPr bwMode="auto">
          <a:xfrm>
            <a:off x="4086141" y="825554"/>
            <a:ext cx="785240" cy="349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1800" dirty="0">
                <a:latin typeface="+mj-lt"/>
              </a:rPr>
              <a:t>21104</a:t>
            </a:r>
            <a:endParaRPr lang="en-AU" sz="1800" dirty="0">
              <a:latin typeface="+mj-lt"/>
            </a:endParaRPr>
          </a:p>
        </p:txBody>
      </p:sp>
      <p:sp>
        <p:nvSpPr>
          <p:cNvPr id="70" name="Line 1040"/>
          <p:cNvSpPr>
            <a:spLocks noChangeShapeType="1"/>
          </p:cNvSpPr>
          <p:nvPr/>
        </p:nvSpPr>
        <p:spPr bwMode="auto">
          <a:xfrm flipH="1">
            <a:off x="4291427" y="1557409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1" name="Line 1041"/>
          <p:cNvSpPr>
            <a:spLocks noChangeShapeType="1"/>
          </p:cNvSpPr>
          <p:nvPr/>
        </p:nvSpPr>
        <p:spPr bwMode="auto">
          <a:xfrm>
            <a:off x="4486275" y="1600916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2" name="Text Box 1042"/>
          <p:cNvSpPr txBox="1">
            <a:spLocks noChangeArrowheads="1"/>
          </p:cNvSpPr>
          <p:nvPr/>
        </p:nvSpPr>
        <p:spPr bwMode="auto">
          <a:xfrm>
            <a:off x="1350647" y="2173173"/>
            <a:ext cx="6343650" cy="349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sz="1800" dirty="0">
                <a:latin typeface="+mj-lt"/>
              </a:rPr>
              <a:t>Randomization</a:t>
            </a:r>
            <a:endParaRPr lang="en-AU" sz="1800" dirty="0">
              <a:latin typeface="+mj-lt"/>
            </a:endParaRPr>
          </a:p>
        </p:txBody>
      </p:sp>
      <p:sp>
        <p:nvSpPr>
          <p:cNvPr id="73" name="Text Box 1057"/>
          <p:cNvSpPr txBox="1">
            <a:spLocks noChangeArrowheads="1"/>
          </p:cNvSpPr>
          <p:nvPr/>
        </p:nvSpPr>
        <p:spPr bwMode="auto">
          <a:xfrm>
            <a:off x="5408297" y="2010754"/>
            <a:ext cx="2286000" cy="626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algn="ctr" eaLnBrk="0" hangingPunct="0"/>
            <a:r>
              <a:rPr lang="en-AU" sz="1800" dirty="0">
                <a:latin typeface="+mj-lt"/>
              </a:rPr>
              <a:t>1:1 ratio for baseline randomization</a:t>
            </a:r>
            <a:endParaRPr lang="en-AU" sz="1800" dirty="0">
              <a:latin typeface="+mj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/>
              <a:t>RA</a:t>
            </a:r>
            <a:r>
              <a:rPr lang="en-AU" sz="4800" dirty="0" err="1"/>
              <a:t>M</a:t>
            </a:r>
            <a:r>
              <a:rPr lang="en-AU" dirty="0" err="1"/>
              <a:t>Mbo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-5400000" flipH="1" flipV="1">
            <a:off x="75274" y="3279637"/>
            <a:ext cx="310224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725034" y="1681172"/>
            <a:ext cx="1382316" cy="1905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2408699" y="1760267"/>
            <a:ext cx="0" cy="30704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black">
          <a:xfrm>
            <a:off x="1914709" y="4515625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828800" y="2286000"/>
            <a:ext cx="1200150" cy="31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600" dirty="0"/>
              <a:t>        </a:t>
            </a:r>
            <a:endParaRPr lang="en-AU" sz="16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196436" y="4269315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114800" y="1162729"/>
            <a:ext cx="4373880" cy="9030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1800" dirty="0"/>
              <a:t>Good </a:t>
            </a:r>
            <a:r>
              <a:rPr lang="en-AU" sz="1800" b="1" dirty="0"/>
              <a:t>Maintenance </a:t>
            </a:r>
            <a:r>
              <a:rPr lang="en-AU" sz="1800" dirty="0"/>
              <a:t>? </a:t>
            </a:r>
            <a:endParaRPr lang="en-AU" sz="18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1800" dirty="0"/>
              <a:t>Did most participants remain in allocated groups  ?  </a:t>
            </a:r>
            <a:r>
              <a:rPr lang="en-AU" sz="1800" b="1" dirty="0"/>
              <a:t>YES</a:t>
            </a:r>
            <a:endParaRPr lang="en-AU" sz="1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14800" y="2080260"/>
            <a:ext cx="47372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Participants &amp;/or investigators blind to exposure (and comparison exposure)?  </a:t>
            </a:r>
            <a:r>
              <a:rPr lang="en-AU" sz="1800" b="1" dirty="0">
                <a:solidFill>
                  <a:srgbClr val="FF0000"/>
                </a:solidFill>
              </a:rPr>
              <a:t>NO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 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indent="-285750" algn="just" eaLnBrk="0" hangingPunct="0">
              <a:buClr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Compliance high &amp; similar in EG &amp;CG?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 (non adherence to timing more in evening group)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Completeness of follow-up high &amp; similar in EG &amp;CG?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YES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/>
              <a:t>RAM</a:t>
            </a:r>
            <a:r>
              <a:rPr lang="en-AU" sz="4800" dirty="0" err="1"/>
              <a:t>Mbo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rot="-5400000" flipH="1">
            <a:off x="1222112" y="4380708"/>
            <a:ext cx="613040" cy="5024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2609850" y="1651000"/>
            <a:ext cx="0" cy="336550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981201" y="2366462"/>
            <a:ext cx="1039092" cy="41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200" dirty="0"/>
              <a:t>EG    CG</a:t>
            </a:r>
            <a:endParaRPr lang="en-AU" sz="2200" dirty="0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1964533" y="3817939"/>
            <a:ext cx="1289447" cy="1251479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Line 7"/>
          <p:cNvSpPr>
            <a:spLocks noChangeAspect="1" noChangeShapeType="1"/>
          </p:cNvSpPr>
          <p:nvPr/>
        </p:nvSpPr>
        <p:spPr bwMode="black">
          <a:xfrm>
            <a:off x="1981201" y="4443679"/>
            <a:ext cx="1256110" cy="1323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spect="1" noChangeArrowheads="1"/>
          </p:cNvSpPr>
          <p:nvPr/>
        </p:nvSpPr>
        <p:spPr bwMode="auto">
          <a:xfrm>
            <a:off x="2391967" y="4151313"/>
            <a:ext cx="406932" cy="549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3100" dirty="0"/>
              <a:t>O</a:t>
            </a:r>
            <a:endParaRPr lang="en-AU" sz="31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39407" y="4260777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T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0800000">
            <a:off x="1952417" y="823200"/>
            <a:ext cx="1284893" cy="70686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52686" y="798271"/>
            <a:ext cx="309149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P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952417" y="1801873"/>
            <a:ext cx="1382315" cy="1391708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89781" y="1498277"/>
            <a:ext cx="419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Measurement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of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outcomes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blind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or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objective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52060" y="3104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9781" y="2380278"/>
            <a:ext cx="432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 measurements were  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BLIND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Authors reviewed all results       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YES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1074" y="3953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4"/>
          <p:cNvSpPr>
            <a:spLocks noChangeArrowheads="1"/>
          </p:cNvSpPr>
          <p:nvPr/>
        </p:nvSpPr>
        <p:spPr bwMode="auto">
          <a:xfrm>
            <a:off x="4087654" y="2228851"/>
            <a:ext cx="991196" cy="99774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4145518" y="3701654"/>
            <a:ext cx="875467" cy="85010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4583787" y="2296717"/>
            <a:ext cx="0" cy="221813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64191" tIns="32096" rIns="64191" bIns="32096"/>
          <a:lstStyle/>
          <a:p>
            <a:endParaRPr lang="en-US" sz="1260"/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 rot="10800000">
            <a:off x="4006215" y="857251"/>
            <a:ext cx="1178719" cy="78938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black">
          <a:xfrm>
            <a:off x="4157305" y="4126706"/>
            <a:ext cx="852964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64191" tIns="32096" rIns="64191" bIns="32096" anchor="ctr">
            <a:spAutoFit/>
          </a:bodyPr>
          <a:lstStyle/>
          <a:p>
            <a:endParaRPr lang="en-US" sz="1260"/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 rot="10800000" flipH="1" flipV="1">
            <a:off x="3713919" y="3999613"/>
            <a:ext cx="0" cy="511969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64191" tIns="32096" rIns="64191" bIns="32096"/>
          <a:lstStyle/>
          <a:p>
            <a:endParaRPr lang="en-US" sz="1260"/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4464844" y="935833"/>
            <a:ext cx="32199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P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4178738" y="2496743"/>
            <a:ext cx="850987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E    C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4414482" y="3908824"/>
            <a:ext cx="35405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O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3384709" y="4100514"/>
            <a:ext cx="30596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T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5222702" y="1646636"/>
            <a:ext cx="2496357" cy="59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191" tIns="32096" rIns="64191" bIns="32096">
            <a:spAutoFit/>
          </a:bodyPr>
          <a:lstStyle/>
          <a:p>
            <a:pPr eaLnBrk="0" hangingPunct="0"/>
            <a:r>
              <a:rPr lang="en-AU" sz="1710" b="1" dirty="0"/>
              <a:t>A</a:t>
            </a:r>
            <a:r>
              <a:rPr lang="en-AU" sz="1710" dirty="0"/>
              <a:t>llocation : </a:t>
            </a:r>
            <a:r>
              <a:rPr lang="en-AU" sz="1710" b="1" dirty="0"/>
              <a:t>Adequate</a:t>
            </a:r>
            <a:r>
              <a:rPr lang="en-AU" sz="1710" dirty="0"/>
              <a:t> 	 </a:t>
            </a:r>
            <a:endParaRPr lang="en-AU" sz="1710" dirty="0">
              <a:solidFill>
                <a:srgbClr val="333399"/>
              </a:solidFill>
            </a:endParaRP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5240655" y="2514602"/>
            <a:ext cx="2954127" cy="854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1710" b="1" dirty="0"/>
              <a:t>M</a:t>
            </a:r>
            <a:r>
              <a:rPr lang="en-AU" sz="1710" dirty="0"/>
              <a:t>aintenance: High Retention</a:t>
            </a:r>
            <a:endParaRPr lang="en-AU" sz="1710" dirty="0"/>
          </a:p>
          <a:p>
            <a:pPr eaLnBrk="0" hangingPunct="0"/>
            <a:r>
              <a:rPr lang="en-AU" sz="1710" dirty="0"/>
              <a:t>    </a:t>
            </a:r>
            <a:endParaRPr lang="en-AU" sz="1710" dirty="0"/>
          </a:p>
          <a:p>
            <a:pPr eaLnBrk="0" hangingPunct="0"/>
            <a:endParaRPr lang="en-AU" sz="1710" dirty="0">
              <a:solidFill>
                <a:srgbClr val="333399"/>
              </a:solidFill>
            </a:endParaRPr>
          </a:p>
        </p:txBody>
      </p:sp>
      <p:sp>
        <p:nvSpPr>
          <p:cNvPr id="61455" name="Text Box 18"/>
          <p:cNvSpPr txBox="1">
            <a:spLocks noChangeArrowheads="1"/>
          </p:cNvSpPr>
          <p:nvPr/>
        </p:nvSpPr>
        <p:spPr bwMode="auto">
          <a:xfrm>
            <a:off x="5189220" y="3792288"/>
            <a:ext cx="3433730" cy="59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191" tIns="32096" rIns="64191" bIns="32096">
            <a:spAutoFit/>
          </a:bodyPr>
          <a:lstStyle/>
          <a:p>
            <a:pPr eaLnBrk="0" hangingPunct="0"/>
            <a:r>
              <a:rPr lang="en-AU" sz="1710" b="1" dirty="0"/>
              <a:t>M</a:t>
            </a:r>
            <a:r>
              <a:rPr lang="en-AU" sz="1710" dirty="0"/>
              <a:t>easurement : </a:t>
            </a:r>
            <a:r>
              <a:rPr lang="en-AU" sz="1710" b="1" dirty="0"/>
              <a:t>Right Statistical tools </a:t>
            </a:r>
            <a:r>
              <a:rPr lang="en-AU" sz="1710" dirty="0"/>
              <a:t>(of outcomes)</a:t>
            </a:r>
            <a:endParaRPr lang="en-AU" sz="171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90" y="372321"/>
            <a:ext cx="2366010" cy="591117"/>
          </a:xfrm>
          <a:prstGeom prst="rect">
            <a:avLst/>
          </a:prstGeom>
          <a:noFill/>
        </p:spPr>
        <p:txBody>
          <a:bodyPr wrap="square" lIns="64191" tIns="32096" rIns="64191" bIns="32096" rtlCol="0">
            <a:spAutoFit/>
          </a:bodyPr>
          <a:lstStyle/>
          <a:p>
            <a:r>
              <a:rPr lang="en-US" sz="1710" b="1" dirty="0"/>
              <a:t>R</a:t>
            </a:r>
            <a:r>
              <a:rPr lang="en-US" sz="1710" dirty="0"/>
              <a:t>ecruitment </a:t>
            </a:r>
            <a:endParaRPr lang="en-US" sz="1710" dirty="0"/>
          </a:p>
          <a:p>
            <a:r>
              <a:rPr lang="en-US" sz="1710" dirty="0"/>
              <a:t>Bias: No  bias </a:t>
            </a:r>
            <a:endParaRPr lang="en-US" sz="171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STRENGTHS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Large scale study</a:t>
            </a:r>
            <a:endParaRPr lang="en-US" dirty="0">
              <a:solidFill>
                <a:schemeClr val="bg2"/>
              </a:solidFill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Participants literate and exhibit more positive health </a:t>
            </a:r>
            <a:r>
              <a:rPr lang="en-US" dirty="0" err="1">
                <a:solidFill>
                  <a:schemeClr val="bg2"/>
                </a:solidFill>
              </a:rPr>
              <a:t>behaviour</a:t>
            </a:r>
            <a:r>
              <a:rPr lang="en-US" dirty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/>
                </a:solidFill>
              </a:rPr>
              <a:t>Decentralised</a:t>
            </a:r>
            <a:endParaRPr lang="en-US" dirty="0">
              <a:solidFill>
                <a:schemeClr val="bg2"/>
              </a:solidFill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LIMITATIONS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All participants were aware of their allocated dosing time: influenced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behaviour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and reporting.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articipant-reported adverse events might subject to recall and reporting bias. 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Participants reports only prespecified adverse events: Bias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Higher rate of withdrawal from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followup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questionnaire in evening group.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Participants only from UK.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o advantage of evening versus morning dosing of antihypertensive medication with regard to major cardiovascular outcomes or mortality. 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n the intention-to-treat population, no difference found in adverse events. 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DEFINITIONS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025" y="1190500"/>
          <a:ext cx="8383950" cy="3828301"/>
        </p:xfrm>
        <a:graphic>
          <a:graphicData uri="http://schemas.openxmlformats.org/drawingml/2006/table">
            <a:tbl>
              <a:tblPr/>
              <a:tblGrid>
                <a:gridCol w="1455734"/>
                <a:gridCol w="1293986"/>
                <a:gridCol w="1293986"/>
                <a:gridCol w="1752272"/>
                <a:gridCol w="1293986"/>
                <a:gridCol w="1293986"/>
              </a:tblGrid>
              <a:tr h="38764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ACC/AHA (2017)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ESC/ESH (2018)/Indian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761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Systolic (mmHg)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Diastolic (mmHg)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Systolic (mmHg)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Diastolic (mmHg)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87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&lt;120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&lt;120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Elevated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120-129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120-129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80-84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 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130-139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80-89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Normal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130-139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85-89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 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&gt;/=140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&gt;/=90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Grade 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140-159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90-99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Hypertensive crisis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&gt;/=180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&gt;/=120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Grade 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160-179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100-109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Grade 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&gt;/=180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&gt;/=110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627" y="0"/>
            <a:ext cx="7688100" cy="823200"/>
          </a:xfrm>
        </p:spPr>
        <p:txBody>
          <a:bodyPr/>
          <a:lstStyle/>
          <a:p>
            <a:r>
              <a:rPr lang="en-US" dirty="0">
                <a:latin typeface="+mj-lt"/>
              </a:rPr>
              <a:t>DEFINITIONS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527" y="1190500"/>
            <a:ext cx="8376300" cy="3685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527" y="1190500"/>
          <a:ext cx="8382946" cy="3739642"/>
        </p:xfrm>
        <a:graphic>
          <a:graphicData uri="http://schemas.openxmlformats.org/drawingml/2006/table">
            <a:tbl>
              <a:tblPr/>
              <a:tblGrid>
                <a:gridCol w="3592692"/>
                <a:gridCol w="1310541"/>
                <a:gridCol w="1310541"/>
                <a:gridCol w="1084586"/>
                <a:gridCol w="1084586"/>
              </a:tblGrid>
              <a:tr h="41393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ESC/ESH/ Indian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AHA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cPr/>
                </a:tc>
              </a:tr>
              <a:tr h="813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Category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Systolic (mmHg)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Diastolic (mmHg)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Systolic (mmHg)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Diastolic (mmHg)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3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Office BP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&gt;/= 140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&gt;/= 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&gt;/=130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&gt;/=80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393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Ambulatory BP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42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Day Time (/awake) mean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&gt;/= 135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&gt;/= 85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&gt;/=130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&gt;/=80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3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Night time (/asleep) mean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&gt;/= 120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&gt;/= 70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&gt;/=110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&gt;/=65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3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24h mean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&gt;/= 130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&gt;/= 80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&gt;/=125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&gt;/=75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3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Home BP mean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&gt;/= 135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&gt;/= 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DRUGS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387675" y="893320"/>
          <a:ext cx="83763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296"/>
                <a:gridCol w="50530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DRUG CLASS</a:t>
                      </a:r>
                      <a:endParaRPr lang="en-US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EXAMPLES</a:t>
                      </a:r>
                      <a:endParaRPr lang="en-US" sz="15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j-lt"/>
                        </a:rPr>
                        <a:t>ACE Inhibitors</a:t>
                      </a:r>
                      <a:endParaRPr lang="en-US" sz="15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  <a:latin typeface="+mj-lt"/>
                        </a:rPr>
                        <a:t>Captopril, Ramipril, Lisinopril</a:t>
                      </a:r>
                      <a:endParaRPr lang="en-US" sz="15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j-lt"/>
                        </a:rPr>
                        <a:t>Angiotensin receptor blockers</a:t>
                      </a:r>
                      <a:endParaRPr lang="en-US" sz="15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  <a:latin typeface="+mj-lt"/>
                        </a:rPr>
                        <a:t>Losartan, Valsartan, Candesartan</a:t>
                      </a:r>
                      <a:endParaRPr lang="en-US" sz="15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j-lt"/>
                        </a:rPr>
                        <a:t>Diuretics ( Thiazides, Loop diuretics, Aldosterone antagonists, K+ retaining)</a:t>
                      </a:r>
                      <a:endParaRPr lang="en-US" sz="15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  <a:latin typeface="+mj-lt"/>
                        </a:rPr>
                        <a:t>HCTZ, Chlorthalidone, Furosemide, Spironolactone, Eplerenone, Amiloride, </a:t>
                      </a:r>
                      <a:r>
                        <a:rPr lang="en-US" sz="1500" dirty="0" err="1">
                          <a:solidFill>
                            <a:schemeClr val="bg2"/>
                          </a:solidFill>
                          <a:latin typeface="+mj-lt"/>
                        </a:rPr>
                        <a:t>Triamterine</a:t>
                      </a:r>
                      <a:endParaRPr lang="en-US" sz="15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j-lt"/>
                        </a:rPr>
                        <a:t>Calcium Channel Blockers</a:t>
                      </a:r>
                      <a:endParaRPr lang="en-US" sz="15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  <a:latin typeface="+mj-lt"/>
                        </a:rPr>
                        <a:t>Nifedipine, Amlodipine, Verapamil, Diltiazem</a:t>
                      </a:r>
                      <a:endParaRPr lang="en-US" sz="15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j-lt"/>
                        </a:rPr>
                        <a:t>Beta blockers </a:t>
                      </a:r>
                      <a:endParaRPr lang="en-US" sz="15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  <a:latin typeface="+mj-lt"/>
                        </a:rPr>
                        <a:t>Atenolol, Metoprolol, Propranolol, Labetalol, Carvedilol</a:t>
                      </a:r>
                      <a:endParaRPr lang="en-US" sz="15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j-lt"/>
                        </a:rPr>
                        <a:t>Alpha antagonists</a:t>
                      </a:r>
                      <a:endParaRPr lang="en-US" sz="15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  <a:latin typeface="+mj-lt"/>
                        </a:rPr>
                        <a:t>Prazosin, Doxazosin, Terazosin, Phenoxybenzamine</a:t>
                      </a:r>
                      <a:endParaRPr lang="en-US" sz="15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j-lt"/>
                        </a:rPr>
                        <a:t>Central </a:t>
                      </a:r>
                      <a:r>
                        <a:rPr lang="en-US" sz="1500" b="1" dirty="0" err="1">
                          <a:solidFill>
                            <a:schemeClr val="bg2"/>
                          </a:solidFill>
                          <a:latin typeface="+mj-lt"/>
                        </a:rPr>
                        <a:t>sympatholytics</a:t>
                      </a:r>
                      <a:endParaRPr lang="en-US" sz="15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  <a:latin typeface="+mj-lt"/>
                        </a:rPr>
                        <a:t>Clonidine, Methyldopa</a:t>
                      </a:r>
                      <a:endParaRPr lang="en-US" sz="15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j-lt"/>
                        </a:rPr>
                        <a:t>Renin Inhibitors</a:t>
                      </a:r>
                      <a:endParaRPr lang="en-US" sz="15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bg2"/>
                          </a:solidFill>
                          <a:latin typeface="+mj-lt"/>
                        </a:rPr>
                        <a:t>Aliskerin</a:t>
                      </a:r>
                      <a:endParaRPr lang="en-US" sz="15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j-lt"/>
                        </a:rPr>
                        <a:t>Direct </a:t>
                      </a:r>
                      <a:r>
                        <a:rPr lang="en-US" sz="1500" b="1" dirty="0" err="1">
                          <a:solidFill>
                            <a:schemeClr val="bg2"/>
                          </a:solidFill>
                          <a:latin typeface="+mj-lt"/>
                        </a:rPr>
                        <a:t>vasodialators</a:t>
                      </a:r>
                      <a:endParaRPr lang="en-US" sz="15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/>
                          </a:solidFill>
                          <a:latin typeface="+mj-lt"/>
                        </a:rPr>
                        <a:t>Hydralazine, Minoxidil</a:t>
                      </a:r>
                      <a:endParaRPr lang="en-US" sz="15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BACKGROUND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2022 systematic review for the International Society of Hypertension identified eight studies testing the effect of bedtime dosing of antihypertensive drugs on outcomes. 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46050" indent="0"/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wo completed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randomised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studies that compared morning and bedtime dosing of antihypertensive medication for cardiovascular outcomes. 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+mj-lt"/>
              </a:rPr>
              <a:t>MAPEC study </a:t>
            </a:r>
            <a:endParaRPr lang="en-US" sz="18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+mj-lt"/>
              </a:rPr>
              <a:t>Hygia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+mj-lt"/>
              </a:rPr>
              <a:t> Chronotherapy studies </a:t>
            </a:r>
            <a:endParaRPr lang="en-US" sz="18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en-US" sz="18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+mj-lt"/>
              </a:rPr>
              <a:t>		</a:t>
            </a:r>
            <a:endParaRPr lang="en-US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BACKGROUND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700" b="1" i="0" u="none" strike="noStrike" baseline="0" dirty="0">
                <a:solidFill>
                  <a:srgbClr val="000000"/>
                </a:solidFill>
                <a:latin typeface="+mj-lt"/>
              </a:rPr>
              <a:t>MAPEC study - 2010</a:t>
            </a:r>
            <a:endParaRPr lang="en-US" sz="17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+mj-lt"/>
              </a:rPr>
              <a:t>rospective, </a:t>
            </a:r>
            <a:r>
              <a:rPr lang="en-US" sz="1700" b="0" i="0" u="none" strike="noStrike" baseline="0" dirty="0" err="1">
                <a:solidFill>
                  <a:srgbClr val="000000"/>
                </a:solidFill>
                <a:latin typeface="+mj-lt"/>
              </a:rPr>
              <a:t>randomised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+mj-lt"/>
              </a:rPr>
              <a:t>, open-label, blinded-endpoint design </a:t>
            </a:r>
            <a:endParaRPr lang="en-US" sz="17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solidFill>
                  <a:srgbClr val="000000"/>
                </a:solidFill>
                <a:latin typeface="+mj-lt"/>
              </a:rPr>
              <a:t>2156 participants</a:t>
            </a:r>
            <a:endParaRPr lang="en-US" sz="17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latin typeface="+mj-lt"/>
              </a:rPr>
              <a:t>Result:</a:t>
            </a:r>
            <a:r>
              <a:rPr lang="en-US" sz="1700" dirty="0">
                <a:solidFill>
                  <a:srgbClr val="000000"/>
                </a:solidFill>
                <a:latin typeface="+mj-lt"/>
              </a:rPr>
              <a:t> R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+mj-lt"/>
              </a:rPr>
              <a:t>eduction in major cardiovascular events in the bedtime treatment group </a:t>
            </a:r>
            <a:endParaRPr lang="en-US" sz="1700" dirty="0">
              <a:solidFill>
                <a:srgbClr val="000000"/>
              </a:solidFill>
              <a:latin typeface="+mj-lt"/>
            </a:endParaRPr>
          </a:p>
          <a:p>
            <a:pPr marL="5143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700" b="1" i="0" u="none" strike="noStrike" baseline="0" dirty="0" err="1">
                <a:solidFill>
                  <a:srgbClr val="000000"/>
                </a:solidFill>
                <a:latin typeface="+mj-lt"/>
              </a:rPr>
              <a:t>Hygia</a:t>
            </a:r>
            <a:r>
              <a:rPr lang="en-US" sz="1700" b="1" i="0" u="none" strike="noStrike" baseline="0" dirty="0">
                <a:solidFill>
                  <a:srgbClr val="000000"/>
                </a:solidFill>
                <a:latin typeface="+mj-lt"/>
              </a:rPr>
              <a:t> Chronotherapy studies - 2018</a:t>
            </a:r>
            <a:endParaRPr lang="en-US" sz="17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+mj-lt"/>
              </a:rPr>
              <a:t>rospective, </a:t>
            </a:r>
            <a:r>
              <a:rPr lang="en-US" sz="1700" b="0" i="0" u="none" strike="noStrike" baseline="0" dirty="0" err="1">
                <a:solidFill>
                  <a:srgbClr val="000000"/>
                </a:solidFill>
                <a:latin typeface="+mj-lt"/>
              </a:rPr>
              <a:t>randomised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+mj-lt"/>
              </a:rPr>
              <a:t>, open-label, blinded-endpoint design </a:t>
            </a:r>
            <a:endParaRPr lang="en-US" sz="17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+mj-lt"/>
              </a:rPr>
              <a:t>19084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+mj-lt"/>
              </a:rPr>
              <a:t> participants</a:t>
            </a:r>
            <a:endParaRPr lang="en-US" sz="17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latin typeface="+mj-lt"/>
              </a:rPr>
              <a:t>Result:</a:t>
            </a:r>
            <a:r>
              <a:rPr lang="en-US" sz="1700" dirty="0">
                <a:solidFill>
                  <a:srgbClr val="000000"/>
                </a:solidFill>
                <a:latin typeface="+mj-lt"/>
              </a:rPr>
              <a:t> R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+mj-lt"/>
              </a:rPr>
              <a:t>eduction in major cardiovascular in the bedtime treatment group </a:t>
            </a:r>
            <a:endParaRPr lang="en-US" sz="170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endParaRPr lang="en-US" sz="17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AIM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nvestigate whether evening dosing of antihypertensive medication improves major cardiovascular outcomes compared with morning dosing in patients with hypertension. </a:t>
            </a: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7859</Words>
  <Application>WPS Presentation</Application>
  <PresentationFormat>On-screen Show (16:9)</PresentationFormat>
  <Paragraphs>582</Paragraphs>
  <Slides>38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Arial</vt:lpstr>
      <vt:lpstr>SimSun</vt:lpstr>
      <vt:lpstr>Wingdings</vt:lpstr>
      <vt:lpstr>Arial</vt:lpstr>
      <vt:lpstr>Raleway</vt:lpstr>
      <vt:lpstr>Lato</vt:lpstr>
      <vt:lpstr>Georgia</vt:lpstr>
      <vt:lpstr>Microsoft YaHei</vt:lpstr>
      <vt:lpstr>Arial Unicode MS</vt:lpstr>
      <vt:lpstr>Helvetica Neue</vt:lpstr>
      <vt:lpstr>Calibri</vt:lpstr>
      <vt:lpstr>MS PGothic</vt:lpstr>
      <vt:lpstr>Streamline</vt:lpstr>
      <vt:lpstr>JOURNAL CLUB</vt:lpstr>
      <vt:lpstr>PowerPoint 演示文稿</vt:lpstr>
      <vt:lpstr>HYPERTENSION</vt:lpstr>
      <vt:lpstr>DEFINITIONS</vt:lpstr>
      <vt:lpstr>DEFINITIONS</vt:lpstr>
      <vt:lpstr>DRUGS </vt:lpstr>
      <vt:lpstr>BACKGROUND</vt:lpstr>
      <vt:lpstr>BACKGROUND</vt:lpstr>
      <vt:lpstr>AIM</vt:lpstr>
      <vt:lpstr>METHODS</vt:lpstr>
      <vt:lpstr>METHODS</vt:lpstr>
      <vt:lpstr>PROCEDURE</vt:lpstr>
      <vt:lpstr>FOLLOW UP</vt:lpstr>
      <vt:lpstr>OUTCOMES</vt:lpstr>
      <vt:lpstr>ADVERSE EVENTS</vt:lpstr>
      <vt:lpstr>PowerPoint 演示文稿</vt:lpstr>
      <vt:lpstr>STUDY PROFILE</vt:lpstr>
      <vt:lpstr>STUDY PROFILE</vt:lpstr>
      <vt:lpstr>DEMOGRAPHIC DATA</vt:lpstr>
      <vt:lpstr>CLINICAL DATA</vt:lpstr>
      <vt:lpstr>RESULTS</vt:lpstr>
      <vt:lpstr>PowerPoint 演示文稿</vt:lpstr>
      <vt:lpstr>ADVERSE EVENTS</vt:lpstr>
      <vt:lpstr>PowerPoint 演示文稿</vt:lpstr>
      <vt:lpstr>CRITICAL APPRAISAL</vt:lpstr>
      <vt:lpstr>REFERENCE QUESTION</vt:lpstr>
      <vt:lpstr>VALIDITY</vt:lpstr>
      <vt:lpstr>GATE Framework Assessment : PECOT</vt:lpstr>
      <vt:lpstr>PowerPoint 演示文稿</vt:lpstr>
      <vt:lpstr>The RAMMbo acronym : Assessing study bias </vt:lpstr>
      <vt:lpstr>RAMMbo : Recruitment</vt:lpstr>
      <vt:lpstr>RAMMbo: A is for Allocation</vt:lpstr>
      <vt:lpstr>RAMMbo</vt:lpstr>
      <vt:lpstr>RAMMbo</vt:lpstr>
      <vt:lpstr>PowerPoint 演示文稿</vt:lpstr>
      <vt:lpstr>STRENGTHS</vt:lpstr>
      <vt:lpstr>LIMITATIONS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SCAN</dc:title>
  <dc:creator/>
  <cp:lastModifiedBy>Dr. Prince Manchanda</cp:lastModifiedBy>
  <cp:revision>61</cp:revision>
  <dcterms:created xsi:type="dcterms:W3CDTF">2023-08-21T07:19:30Z</dcterms:created>
  <dcterms:modified xsi:type="dcterms:W3CDTF">2023-08-21T07:23:27Z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BF5DE4C1936F40A18F076B23816A51AF</vt:lpwstr>
  </property>
  <property fmtid="{D5CDD505-2E9C-101B-9397-08002B2CF9AE}" pid="3" name="KSOProductBuildVer">
    <vt:lpwstr>1033-11.2.0.11537</vt:lpwstr>
  </property>
</Properties>
</file>