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6" r:id="rId6"/>
    <p:sldId id="275" r:id="rId7"/>
    <p:sldId id="301" r:id="rId8"/>
    <p:sldId id="277" r:id="rId9"/>
    <p:sldId id="368" r:id="rId10"/>
    <p:sldId id="369" r:id="rId11"/>
    <p:sldId id="367" r:id="rId12"/>
    <p:sldId id="278" r:id="rId13"/>
    <p:sldId id="279" r:id="rId14"/>
    <p:sldId id="302" r:id="rId15"/>
    <p:sldId id="283" r:id="rId16"/>
    <p:sldId id="282" r:id="rId17"/>
    <p:sldId id="281" r:id="rId18"/>
    <p:sldId id="284" r:id="rId19"/>
    <p:sldId id="370" r:id="rId20"/>
    <p:sldId id="285" r:id="rId21"/>
    <p:sldId id="371" r:id="rId22"/>
    <p:sldId id="286" r:id="rId23"/>
    <p:sldId id="287" r:id="rId24"/>
    <p:sldId id="372" r:id="rId25"/>
    <p:sldId id="303" r:id="rId26"/>
    <p:sldId id="288" r:id="rId27"/>
    <p:sldId id="289" r:id="rId28"/>
    <p:sldId id="290" r:id="rId29"/>
    <p:sldId id="291" r:id="rId30"/>
    <p:sldId id="304" r:id="rId31"/>
    <p:sldId id="292" r:id="rId32"/>
    <p:sldId id="293" r:id="rId33"/>
    <p:sldId id="294" r:id="rId34"/>
    <p:sldId id="295" r:id="rId35"/>
    <p:sldId id="296" r:id="rId36"/>
    <p:sldId id="361" r:id="rId37"/>
    <p:sldId id="298" r:id="rId38"/>
    <p:sldId id="297" r:id="rId39"/>
    <p:sldId id="299" r:id="rId40"/>
  </p:sldIdLst>
  <p:sldSz cx="9144000" cy="5143500" type="screen16x9"/>
  <p:notesSz cx="6858000" cy="9144000"/>
  <p:embeddedFontLst>
    <p:embeddedFont>
      <p:font typeface="Raleway"/>
      <p:regular r:id="rId44"/>
    </p:embeddedFont>
    <p:embeddedFont>
      <p:font typeface="Lato" panose="020F0502020204030203"/>
      <p:regular r:id="rId45"/>
      <p:bold r:id="rId46"/>
      <p:italic r:id="rId47"/>
      <p:boldItalic r:id="rId48"/>
    </p:embeddedFont>
    <p:embeddedFont>
      <p:font typeface="Georgia" panose="02040502050405020303"/>
      <p:regular r:id="rId49"/>
    </p:embeddedFont>
    <p:embeddedFont>
      <p:font typeface="Calibri" panose="020F0502020204030204"/>
      <p:regular r:id="rId50"/>
      <p:bold r:id="rId51"/>
      <p:italic r:id="rId52"/>
      <p:boldItalic r:id="rId53"/>
    </p:embeddedFont>
    <p:embeddedFont>
      <p:font typeface="MS PGothic" panose="020B0600070205080204" pitchFamily="34" charset="-128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A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03ddde7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03ddde7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D2D-A8D6-4CEE-8087-6771087D9D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9065-699F-419D-975E-222B7DE649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JOURNAL CLUB</a:t>
            </a:r>
            <a:endParaRPr dirty="0">
              <a:latin typeface="+mj-l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PRESENTER: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MAJ SREEJITH P V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935980" y="3011165"/>
            <a:ext cx="299466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MODERATOR: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COL VISHESH VERMA</a:t>
            </a: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FOLLOW UP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Monthly follow up after each infusion.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Adverse events, serious adverse events, and fatalities were documented throughout the trial at each visit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chemeClr val="bg2"/>
                </a:solidFill>
                <a:latin typeface="+mj-lt"/>
              </a:rPr>
              <a:t>Follow up for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Thromboembolism: Wells score </a:t>
            </a:r>
            <a:r>
              <a:rPr lang="en-US" sz="2000" dirty="0">
                <a:solidFill>
                  <a:schemeClr val="bg2"/>
                </a:solidFill>
                <a:latin typeface="+mj-lt"/>
                <a:sym typeface="Wingdings" panose="05000000000000000000" pitchFamily="2" charset="2"/>
              </a:rPr>
              <a:t> Doppler Scan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US" sz="200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685800" lvl="1" indent="0">
              <a:lnSpc>
                <a:spcPct val="150000"/>
              </a:lnSpc>
              <a:buSzPts val="2400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OUTCOMES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Primary Outcome: 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bg2"/>
                </a:solidFill>
                <a:latin typeface="+mj-lt"/>
              </a:rPr>
              <a:t>Total Improvement Score (TIS) of at least 20 (indicating at least minimum improvement) at week 16 and no confirmed deterioration up to week 16.</a:t>
            </a:r>
            <a:endParaRPr lang="en-US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Secondary Outcome: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improvement </a:t>
            </a:r>
            <a:r>
              <a:rPr lang="en-US" sz="1700" dirty="0">
                <a:solidFill>
                  <a:schemeClr val="bg2"/>
                </a:solidFill>
                <a:latin typeface="+mj-lt"/>
              </a:rPr>
              <a:t>in </a:t>
            </a: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category at week 16 (at least moderate improvement [TIS ≥40] or major improvement [TIS ≥60])</a:t>
            </a:r>
            <a:endParaRPr lang="en-US" sz="17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Mean change from baseline (Week 0) to end of First Period (Week 16) in Cutaneous Dermatomyositis Disease Area and Severity Index (CDASI)</a:t>
            </a:r>
            <a:endParaRPr lang="en-US" sz="17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i="0" u="none" strike="noStrike" baseline="0" dirty="0">
                <a:solidFill>
                  <a:schemeClr val="bg2"/>
                </a:solidFill>
                <a:latin typeface="+mj-lt"/>
              </a:rPr>
              <a:t>Mean change from end of First Period (Week 16) to end of Extension Period (Week 40) in CDASI.</a:t>
            </a:r>
            <a:endParaRPr lang="en-US" sz="17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714500"/>
            <a:ext cx="791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STATISTICAL ANALYSIS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STUDY PROFILE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7675" y="963412"/>
          <a:ext cx="8376300" cy="415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150"/>
                <a:gridCol w="4188150"/>
              </a:tblGrid>
              <a:tr h="478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Screened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126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Eligible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95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Randomly assigned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95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IV Ig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47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Placebo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48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Completed 16 weeks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IV Ig: 45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Placebo: 46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78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Completed Extension phase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IV Ig: 34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Placebo: 35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STUDY PROFILE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DEMOGRAPHIC DATA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96740" y="1074420"/>
            <a:ext cx="10287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1780" y="1074420"/>
            <a:ext cx="10663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4380"/>
            <a:ext cx="914400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CLINICAL DATA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3420"/>
            <a:ext cx="9144000" cy="445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" y="2933700"/>
            <a:ext cx="8915400" cy="1019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CLINICAL DATA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3900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46760"/>
            <a:ext cx="9144000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0" y="693420"/>
            <a:ext cx="9144000" cy="188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" y="2571750"/>
            <a:ext cx="91363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4875700"/>
          </a:xfrm>
          <a:prstGeom prst="rect">
            <a:avLst/>
          </a:prstGeom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835112" y="4575618"/>
            <a:ext cx="3498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5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800" b="1" u="none" strike="noStrike" baseline="0" dirty="0">
                <a:solidFill>
                  <a:srgbClr val="000000"/>
                </a:solidFill>
                <a:latin typeface="+mj-lt"/>
              </a:rPr>
              <a:t>NEJM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u="none" strike="noStrike" baseline="0" dirty="0">
                <a:solidFill>
                  <a:srgbClr val="000000"/>
                </a:solidFill>
                <a:latin typeface="+mj-lt"/>
              </a:rPr>
              <a:t>October </a:t>
            </a:r>
            <a:r>
              <a:rPr lang="en-US" sz="1800" b="1" dirty="0">
                <a:latin typeface="+mj-lt"/>
              </a:rPr>
              <a:t>06</a:t>
            </a:r>
            <a:r>
              <a:rPr lang="en-US" sz="1800" b="1" u="none" strike="noStrike" baseline="0" dirty="0">
                <a:solidFill>
                  <a:srgbClr val="000000"/>
                </a:solidFill>
                <a:latin typeface="+mj-lt"/>
              </a:rPr>
              <a:t>, 2022 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ADVERSE EVENTS</a:t>
            </a:r>
            <a:endParaRPr lang="en-US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4380"/>
            <a:ext cx="9144000" cy="4389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087880"/>
            <a:ext cx="896112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ADVERSE EVENTS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8660"/>
            <a:ext cx="9143999" cy="4434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31080"/>
            <a:ext cx="9143999" cy="312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CRITICAL APPRAISAL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CRITICAL APPRAISAL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REFERENCE QUESTION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VALIDITY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  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19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	 	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+mj-lt"/>
              </a:rPr>
              <a:t>Any selection or information bias could have occurred? Possible	</a:t>
            </a:r>
            <a:r>
              <a:rPr lang="en-US" sz="19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9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9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GATE Framework Assessment : PECOT</a:t>
            </a:r>
            <a:endParaRPr sz="3000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2009934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95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r>
              <a:rPr lang="en-AU" sz="1600" dirty="0">
                <a:latin typeface="Calibri" panose="020F0502020204030204"/>
              </a:rPr>
              <a:t> </a:t>
            </a: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IV Ig GROUP: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47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PLACEBO GROUP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: 48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86527" y="3863048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</a:t>
            </a:r>
            <a:r>
              <a:rPr lang="en-AU" sz="1600" dirty="0">
                <a:solidFill>
                  <a:prstClr val="black"/>
                </a:solidFill>
                <a:latin typeface="+mj-lt"/>
              </a:rPr>
              <a:t>FEB 2017 to NOV 2019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7" y="415109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7467" y="2262849"/>
            <a:ext cx="0" cy="23375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>
            <a:off x="3886200" y="4107180"/>
            <a:ext cx="1226820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 IMPROVEMENT IN TIS SCORE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" y="1905000"/>
            <a:ext cx="768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ASSESSING VALIDITY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latin typeface="+mj-lt"/>
              </a:rPr>
              <a:t>The </a:t>
            </a:r>
            <a:r>
              <a:rPr lang="en-US" sz="2600" dirty="0" err="1">
                <a:latin typeface="+mj-lt"/>
              </a:rPr>
              <a:t>RAMMbo</a:t>
            </a:r>
            <a:r>
              <a:rPr lang="en-US" sz="2600" dirty="0">
                <a:latin typeface="+mj-lt"/>
              </a:rPr>
              <a:t> acronym : Assessing study bias</a:t>
            </a:r>
            <a:br>
              <a:rPr lang="en-US" sz="2600" dirty="0">
                <a:latin typeface="+mj-lt"/>
              </a:rPr>
            </a:br>
            <a:endParaRPr sz="2600"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4738" y="1460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P</a:t>
            </a:r>
            <a:endParaRPr lang="en-US" sz="22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53979" y="279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E</a:t>
            </a:r>
            <a:endParaRPr lang="en-US" sz="22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39779" y="2794000"/>
            <a:ext cx="341709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C</a:t>
            </a:r>
            <a:endParaRPr lang="en-US" sz="2200" b="1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582591" y="40640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O</a:t>
            </a:r>
            <a:endParaRPr lang="en-US" sz="2200" b="1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19388" y="4381500"/>
            <a:ext cx="342900" cy="50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70581" tIns="34671" rIns="70581" bIns="34671" anchor="ctr"/>
          <a:lstStyle/>
          <a:p>
            <a:r>
              <a:rPr lang="en-US" sz="2200" b="1" dirty="0"/>
              <a:t>T</a:t>
            </a:r>
            <a:endParaRPr lang="en-US" sz="2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rot="-5400000" flipH="1" flipV="1">
            <a:off x="2300818" y="4483365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176587" y="2480471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40881" y="3881439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27847" y="2468564"/>
            <a:ext cx="0" cy="233759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0800000">
            <a:off x="3086100" y="1397001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black">
          <a:xfrm>
            <a:off x="3253978" y="4318000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rot="10800000" flipH="1">
            <a:off x="2457451" y="4336521"/>
            <a:ext cx="54173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black">
          <a:xfrm>
            <a:off x="1714500" y="1524000"/>
            <a:ext cx="500063" cy="2557316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P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E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C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O</a:t>
            </a:r>
            <a:endParaRPr lang="en-US" sz="1900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1900" b="1" dirty="0"/>
              <a:t>T</a:t>
            </a:r>
            <a:endParaRPr lang="en-US" sz="1900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black">
          <a:xfrm>
            <a:off x="4914900" y="1463146"/>
            <a:ext cx="2971800" cy="226492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R</a:t>
            </a:r>
            <a:r>
              <a:rPr lang="en-US" sz="1900" dirty="0">
                <a:latin typeface="+mj-lt"/>
              </a:rPr>
              <a:t>ecruitment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A</a:t>
            </a:r>
            <a:r>
              <a:rPr lang="en-US" sz="1900" dirty="0">
                <a:latin typeface="+mj-lt"/>
              </a:rPr>
              <a:t>llocation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M</a:t>
            </a:r>
            <a:r>
              <a:rPr lang="en-US" sz="1900" dirty="0">
                <a:latin typeface="+mj-lt"/>
              </a:rPr>
              <a:t>aintenance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M</a:t>
            </a:r>
            <a:r>
              <a:rPr lang="en-US" sz="1900" dirty="0">
                <a:latin typeface="+mj-lt"/>
              </a:rPr>
              <a:t>easurement of outcome </a:t>
            </a:r>
            <a:endParaRPr lang="en-US" sz="1900" dirty="0">
              <a:latin typeface="+mj-lt"/>
            </a:endParaRPr>
          </a:p>
          <a:p>
            <a:pPr marL="227965" indent="-227965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900" b="1" dirty="0">
                <a:latin typeface="+mj-lt"/>
              </a:rPr>
              <a:t>B</a:t>
            </a:r>
            <a:r>
              <a:rPr lang="en-US" sz="1900" dirty="0">
                <a:latin typeface="+mj-lt"/>
              </a:rPr>
              <a:t>lind or </a:t>
            </a:r>
            <a:r>
              <a:rPr lang="en-US" sz="1900" b="1" dirty="0">
                <a:latin typeface="+mj-lt"/>
              </a:rPr>
              <a:t>O</a:t>
            </a:r>
            <a:r>
              <a:rPr lang="en-US" sz="1900" dirty="0">
                <a:latin typeface="+mj-lt"/>
              </a:rPr>
              <a:t>bjective</a:t>
            </a:r>
            <a:endParaRPr lang="en-US" sz="19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IVIg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is used for immunomodulating therapy in the treatment of patients with a variety of autoimmune and inflammatory neurological disorders.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1 placebo-controlled study published so far (2015)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employing a dose of 2.0 g/kg IGIV or placebo for 12 weeks.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15 subjects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chemeClr val="bg2"/>
                </a:solidFill>
                <a:latin typeface="+mj-lt"/>
              </a:rPr>
              <a:t>Result: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12 subjects received IVIG of which 9 subjects had a major improvement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 err="1">
                <a:latin typeface="+mj-lt"/>
              </a:rPr>
              <a:t>R</a:t>
            </a:r>
            <a:r>
              <a:rPr lang="en-AU" dirty="0" err="1">
                <a:latin typeface="+mj-lt"/>
              </a:rPr>
              <a:t>AMMbo</a:t>
            </a:r>
            <a:r>
              <a:rPr lang="en-AU" dirty="0">
                <a:latin typeface="+mj-lt"/>
              </a:rPr>
              <a:t> : Recruitment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Study setting &amp; eligibility criteria well described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                        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Participants  representative  of  eligible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Prognostic/risk profile appropriate to study question?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Randomization process described adequately?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IN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+mj-lt"/>
              </a:rPr>
              <a:t>R</a:t>
            </a:r>
            <a:r>
              <a:rPr lang="en-US" sz="5400" dirty="0" err="1">
                <a:latin typeface="+mj-lt"/>
              </a:rPr>
              <a:t>A</a:t>
            </a:r>
            <a:r>
              <a:rPr lang="en-US" dirty="0" err="1">
                <a:latin typeface="+mj-lt"/>
              </a:rPr>
              <a:t>MMbo</a:t>
            </a:r>
            <a:r>
              <a:rPr lang="en-US" dirty="0">
                <a:latin typeface="+mj-lt"/>
              </a:rPr>
              <a:t>: A is for Allocation</a:t>
            </a:r>
            <a:endParaRPr dirty="0">
              <a:latin typeface="+mj-lt"/>
            </a:endParaRPr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774012" y="2470204"/>
            <a:ext cx="127873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775468" y="2751351"/>
            <a:ext cx="5494009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800" dirty="0">
                <a:latin typeface="+mj-lt"/>
              </a:rPr>
              <a:t>IVIg- 47                                           Placebo- 48</a:t>
            </a:r>
            <a:endParaRPr lang="en-AU" sz="1800" dirty="0">
              <a:latin typeface="+mj-lt"/>
            </a:endParaRPr>
          </a:p>
          <a:p>
            <a:pPr eaLnBrk="0" hangingPunct="0"/>
            <a:r>
              <a:rPr lang="en-AU" sz="1800" dirty="0">
                <a:latin typeface="+mj-lt"/>
              </a:rPr>
              <a:t> </a:t>
            </a:r>
            <a:endParaRPr lang="en-AU" sz="18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747526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291427" y="841285"/>
            <a:ext cx="400519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1800" dirty="0">
                <a:latin typeface="+mj-lt"/>
              </a:rPr>
              <a:t>95</a:t>
            </a:r>
            <a:endParaRPr lang="en-AU" sz="18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486275" y="1600916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49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Randomization</a:t>
            </a:r>
            <a:endParaRPr lang="en-AU" sz="18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408297" y="2010754"/>
            <a:ext cx="228600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1800" dirty="0">
                <a:latin typeface="+mj-lt"/>
              </a:rPr>
              <a:t>1:1 ratio for baseline randomization</a:t>
            </a:r>
            <a:endParaRPr lang="en-AU" sz="180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>
                <a:latin typeface="+mj-lt"/>
              </a:rPr>
              <a:t>RA</a:t>
            </a:r>
            <a:r>
              <a:rPr lang="en-AU" sz="4800" dirty="0" err="1">
                <a:latin typeface="+mj-lt"/>
              </a:rPr>
              <a:t>M</a:t>
            </a:r>
            <a:r>
              <a:rPr lang="en-AU" dirty="0" err="1">
                <a:latin typeface="+mj-lt"/>
              </a:rPr>
              <a:t>Mbo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75274" y="3279637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725034" y="1681172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408699" y="1760267"/>
            <a:ext cx="0" cy="30704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14709" y="4515625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6" y="4269315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14800" y="1162729"/>
            <a:ext cx="4373880" cy="9030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>
                <a:latin typeface="+mj-lt"/>
              </a:rPr>
              <a:t>Good </a:t>
            </a:r>
            <a:r>
              <a:rPr lang="en-AU" sz="1800" b="1" dirty="0">
                <a:latin typeface="+mj-lt"/>
              </a:rPr>
              <a:t>Maintenance </a:t>
            </a:r>
            <a:r>
              <a:rPr lang="en-AU" sz="1800" dirty="0">
                <a:latin typeface="+mj-lt"/>
              </a:rPr>
              <a:t>? </a:t>
            </a:r>
            <a:endParaRPr lang="en-AU" sz="1800" dirty="0">
              <a:latin typeface="+mj-lt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1800" dirty="0">
                <a:latin typeface="+mj-lt"/>
              </a:rPr>
              <a:t>Did most participants remain in allocated groups  ?  </a:t>
            </a:r>
            <a:r>
              <a:rPr lang="en-AU" sz="1800" b="1" dirty="0">
                <a:solidFill>
                  <a:schemeClr val="bg2"/>
                </a:solidFill>
                <a:latin typeface="+mj-lt"/>
              </a:rPr>
              <a:t>YES</a:t>
            </a:r>
            <a:endParaRPr lang="en-AU" sz="1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2080260"/>
            <a:ext cx="4737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Participants &amp;/or investigators blind to exposure (and comparison exposure)?  </a:t>
            </a:r>
            <a:r>
              <a:rPr lang="en-AU" sz="18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                        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Compliance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YES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Completeness of follow-up high &amp; similar in EG &amp;CG?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>
                <a:latin typeface="+mj-lt"/>
              </a:rPr>
              <a:t>RAM</a:t>
            </a:r>
            <a:r>
              <a:rPr lang="en-AU" sz="4800" dirty="0" err="1">
                <a:latin typeface="+mj-lt"/>
              </a:rPr>
              <a:t>Mbo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222112" y="4380708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81201" y="2366462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/>
              <a:t>O</a:t>
            </a:r>
            <a:endParaRPr lang="en-AU" sz="31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measurements were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YES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087654" y="2228851"/>
            <a:ext cx="991196" cy="99774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145518" y="3701654"/>
            <a:ext cx="875467" cy="85010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583787" y="2296717"/>
            <a:ext cx="0" cy="221813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06215" y="857251"/>
            <a:ext cx="1178719" cy="7893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64191" tIns="32096" rIns="64191" bIns="32096"/>
          <a:lstStyle/>
          <a:p>
            <a:pPr eaLnBrk="0" hangingPunct="0"/>
            <a:endParaRPr lang="en-US" sz="126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157305" y="4126706"/>
            <a:ext cx="85296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64191" tIns="32096" rIns="64191" bIns="32096" anchor="ctr">
            <a:spAutoFit/>
          </a:bodyPr>
          <a:lstStyle/>
          <a:p>
            <a:endParaRPr lang="en-US" sz="126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3713919" y="3999613"/>
            <a:ext cx="0" cy="511969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64191" tIns="32096" rIns="64191" bIns="32096"/>
          <a:lstStyle/>
          <a:p>
            <a:endParaRPr lang="en-US" sz="126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464844" y="935833"/>
            <a:ext cx="32199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P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178738" y="2496743"/>
            <a:ext cx="850987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E    C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414482" y="3908824"/>
            <a:ext cx="35405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O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384709" y="4100514"/>
            <a:ext cx="305966" cy="411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2250" dirty="0">
                <a:solidFill>
                  <a:schemeClr val="bg2"/>
                </a:solidFill>
              </a:rPr>
              <a:t>T</a:t>
            </a:r>
            <a:endParaRPr lang="en-AU" sz="2250" dirty="0">
              <a:solidFill>
                <a:schemeClr val="bg2"/>
              </a:solidFill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5222702" y="1646636"/>
            <a:ext cx="2496357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A</a:t>
            </a:r>
            <a:r>
              <a:rPr lang="en-AU" sz="1710" dirty="0">
                <a:latin typeface="+mj-lt"/>
              </a:rPr>
              <a:t>llocation : </a:t>
            </a:r>
            <a:r>
              <a:rPr lang="en-AU" sz="1710" b="1" dirty="0">
                <a:latin typeface="+mj-lt"/>
              </a:rPr>
              <a:t>Adequate</a:t>
            </a:r>
            <a:r>
              <a:rPr lang="en-AU" sz="1710" dirty="0">
                <a:latin typeface="+mj-lt"/>
              </a:rPr>
              <a:t> 	 </a:t>
            </a:r>
            <a:endParaRPr lang="en-AU" sz="171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5240655" y="2514602"/>
            <a:ext cx="3031071" cy="854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M</a:t>
            </a:r>
            <a:r>
              <a:rPr lang="en-AU" sz="1710" dirty="0">
                <a:latin typeface="+mj-lt"/>
              </a:rPr>
              <a:t>aintenance: High Retention</a:t>
            </a:r>
            <a:endParaRPr lang="en-AU" sz="1710" dirty="0">
              <a:latin typeface="+mj-lt"/>
            </a:endParaRPr>
          </a:p>
          <a:p>
            <a:pPr eaLnBrk="0" hangingPunct="0"/>
            <a:r>
              <a:rPr lang="en-AU" sz="1710" dirty="0">
                <a:latin typeface="+mj-lt"/>
              </a:rPr>
              <a:t>    </a:t>
            </a:r>
            <a:endParaRPr lang="en-AU" sz="1710" dirty="0">
              <a:latin typeface="+mj-lt"/>
            </a:endParaRPr>
          </a:p>
          <a:p>
            <a:pPr eaLnBrk="0" hangingPunct="0"/>
            <a:endParaRPr lang="en-AU" sz="171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5189220" y="3792288"/>
            <a:ext cx="3433730" cy="59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191" tIns="32096" rIns="64191" bIns="32096">
            <a:spAutoFit/>
          </a:bodyPr>
          <a:lstStyle/>
          <a:p>
            <a:pPr eaLnBrk="0" hangingPunct="0"/>
            <a:r>
              <a:rPr lang="en-AU" sz="1710" b="1" dirty="0">
                <a:latin typeface="+mj-lt"/>
              </a:rPr>
              <a:t>M</a:t>
            </a:r>
            <a:r>
              <a:rPr lang="en-AU" sz="1710" dirty="0">
                <a:latin typeface="+mj-lt"/>
              </a:rPr>
              <a:t>easurement : </a:t>
            </a:r>
            <a:r>
              <a:rPr lang="en-AU" sz="1710" b="1" dirty="0">
                <a:latin typeface="+mj-lt"/>
              </a:rPr>
              <a:t>Right Statistical tools </a:t>
            </a:r>
            <a:r>
              <a:rPr lang="en-AU" sz="1710" dirty="0">
                <a:latin typeface="+mj-lt"/>
              </a:rPr>
              <a:t>(of outcomes)</a:t>
            </a:r>
            <a:endParaRPr lang="en-AU" sz="1710" dirty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90" y="372321"/>
            <a:ext cx="2366010" cy="591117"/>
          </a:xfrm>
          <a:prstGeom prst="rect">
            <a:avLst/>
          </a:prstGeom>
          <a:noFill/>
        </p:spPr>
        <p:txBody>
          <a:bodyPr wrap="square" lIns="64191" tIns="32096" rIns="64191" bIns="32096" rtlCol="0">
            <a:spAutoFit/>
          </a:bodyPr>
          <a:lstStyle/>
          <a:p>
            <a:r>
              <a:rPr lang="en-US" sz="1710" b="1" dirty="0">
                <a:latin typeface="+mj-lt"/>
              </a:rPr>
              <a:t>R</a:t>
            </a:r>
            <a:r>
              <a:rPr lang="en-US" sz="1710" dirty="0">
                <a:latin typeface="+mj-lt"/>
              </a:rPr>
              <a:t>ecruitment </a:t>
            </a:r>
            <a:endParaRPr lang="en-US" sz="1710" dirty="0">
              <a:latin typeface="+mj-lt"/>
            </a:endParaRPr>
          </a:p>
          <a:p>
            <a:r>
              <a:rPr lang="en-US" sz="1710" dirty="0">
                <a:latin typeface="+mj-lt"/>
              </a:rPr>
              <a:t>Bias: No  bias </a:t>
            </a:r>
            <a:endParaRPr lang="en-US" sz="171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STRENGTHS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Large scale study compared to previous studies.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C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oncomitant therapy in parallel with the trial treatment.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Dose reduction of concomitant therapy is based on physicians discretion.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No fatal adverse events during the course of study.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LIMITATIONS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J</a:t>
            </a: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uvenile, cancer-associated, or amyopathic dermatomyositis are excluded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Training and experience are needed to acquire the scores for the core-set measures and to interpret the results.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The response rate in the placebo group was high, which may have been caused by the low threshold set for the achievement of minimal improvement.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T</a:t>
            </a:r>
            <a:r>
              <a:rPr lang="en-US" sz="1800" b="0" i="0" u="none" strike="noStrike" baseline="0" dirty="0">
                <a:solidFill>
                  <a:schemeClr val="bg2"/>
                </a:solidFill>
                <a:latin typeface="+mj-lt"/>
              </a:rPr>
              <a:t>hree patients in the placebo group were switched to the IVIG group on account of procedural errors.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Concomitant treatment influence on results.</a:t>
            </a:r>
            <a:endParaRPr lang="en-US" sz="18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CONCLUSION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3180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In this study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four infusion cycles of IVIG, the percentage of patients with dermatomyositis who had at least minimal improvement according to a composite score of disease activity was significantly greater with IVIG than with placebo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431800" indent="-285750"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43180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IVIG was associated with adverse infusion events and thromboembolism.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431800" indent="-285750"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marL="43180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Larger and longer trials required to determine the long-term effects and risks of IVIG in patients with dermatomyositis.</a:t>
            </a:r>
            <a:endParaRPr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AIM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strike="noStrike" baseline="0" dirty="0" err="1">
                <a:solidFill>
                  <a:srgbClr val="FF0000"/>
                </a:solidFill>
                <a:latin typeface="+mj-lt"/>
              </a:rPr>
              <a:t>ProDERM</a:t>
            </a:r>
            <a:r>
              <a:rPr lang="en-US" sz="2000" b="0" i="0" strike="noStrike" baseline="0" dirty="0">
                <a:solidFill>
                  <a:srgbClr val="FF0000"/>
                </a:solidFill>
                <a:latin typeface="+mj-lt"/>
              </a:rPr>
              <a:t>: “</a:t>
            </a:r>
            <a:r>
              <a:rPr lang="en-US" sz="2000" b="1" i="0" strike="noStrike" baseline="0" dirty="0">
                <a:solidFill>
                  <a:srgbClr val="FF0000"/>
                </a:solidFill>
                <a:latin typeface="+mj-lt"/>
              </a:rPr>
              <a:t>Pro</a:t>
            </a:r>
            <a:r>
              <a:rPr lang="en-US" sz="2000" b="0" i="0" strike="noStrike" baseline="0" dirty="0">
                <a:solidFill>
                  <a:srgbClr val="FF0000"/>
                </a:solidFill>
                <a:latin typeface="+mj-lt"/>
              </a:rPr>
              <a:t>gress in </a:t>
            </a:r>
            <a:r>
              <a:rPr lang="en-US" sz="2000" b="1" i="0" strike="noStrike" baseline="0" dirty="0" err="1">
                <a:solidFill>
                  <a:srgbClr val="FF0000"/>
                </a:solidFill>
                <a:latin typeface="+mj-lt"/>
              </a:rPr>
              <a:t>DERM</a:t>
            </a:r>
            <a:r>
              <a:rPr lang="en-US" sz="2000" b="0" i="0" strike="noStrike" baseline="0" dirty="0" err="1">
                <a:solidFill>
                  <a:srgbClr val="FF0000"/>
                </a:solidFill>
                <a:latin typeface="+mj-lt"/>
              </a:rPr>
              <a:t>atomyositis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+mj-lt"/>
              </a:rPr>
              <a:t>”): </a:t>
            </a:r>
            <a:endParaRPr lang="en-US" sz="2000" b="0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nvestigate efficacy, safety and tolerability of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IV Ig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 in DM patients and to confirm the efficacy results, which were observed in previous studies.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nvestigate the long-term beneficial effect, safety and tolerability of IGIV in a 6-month open-label extension period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	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METHODS</a:t>
            </a:r>
            <a:endParaRPr dirty="0">
              <a:latin typeface="+mj-l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79000" y="979439"/>
            <a:ext cx="8586000" cy="72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b="0" i="0" u="none" strike="noStrike" baseline="0" dirty="0">
                <a:latin typeface="+mj-lt"/>
              </a:rPr>
              <a:t>Prospective, </a:t>
            </a:r>
            <a:r>
              <a:rPr lang="en-US" sz="2000" dirty="0">
                <a:latin typeface="+mj-lt"/>
              </a:rPr>
              <a:t>D</a:t>
            </a:r>
            <a:r>
              <a:rPr lang="en-US" sz="2000" b="0" i="0" u="none" strike="noStrike" baseline="0" dirty="0">
                <a:latin typeface="+mj-lt"/>
              </a:rPr>
              <a:t>ouble-blind,  Randomized, Placebo-controlled, Multicenter,</a:t>
            </a:r>
            <a:endParaRPr lang="en-US" sz="2000" b="0" i="0" u="none" strike="noStrike" baseline="0" dirty="0">
              <a:latin typeface="+mj-lt"/>
            </a:endParaRPr>
          </a:p>
          <a:p>
            <a:pPr algn="l"/>
            <a:r>
              <a:rPr lang="en-US" sz="2000" dirty="0">
                <a:latin typeface="+mj-lt"/>
              </a:rPr>
              <a:t>P</a:t>
            </a:r>
            <a:r>
              <a:rPr lang="en-US" sz="2000" b="0" i="0" u="none" strike="noStrike" baseline="0" dirty="0">
                <a:latin typeface="+mj-lt"/>
              </a:rPr>
              <a:t>hase III study.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2200" y="1750977"/>
            <a:ext cx="5499600" cy="3314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Recruitment: Feb 2017 – Nov 2019</a:t>
            </a:r>
            <a:endParaRPr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79000" y="2145948"/>
            <a:ext cx="4293000" cy="299755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Inclusion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1700" b="0" i="0" u="none" strike="noStrike" baseline="0" dirty="0">
                <a:latin typeface="+mj-lt"/>
              </a:rPr>
              <a:t>18 to 80 years</a:t>
            </a:r>
            <a:endParaRPr lang="en-US" sz="1700" b="0" i="0" u="none" strike="noStrike" baseline="0" dirty="0">
              <a:latin typeface="+mj-l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1700" b="0" i="0" u="none" strike="noStrike" baseline="0" dirty="0">
                <a:latin typeface="+mj-lt"/>
              </a:rPr>
              <a:t>definite or probable active dermatomyositis - </a:t>
            </a:r>
            <a:r>
              <a:rPr lang="en-US" sz="1700" b="0" i="0" u="none" strike="noStrike" baseline="0" dirty="0" err="1">
                <a:latin typeface="+mj-lt"/>
              </a:rPr>
              <a:t>Bohan</a:t>
            </a:r>
            <a:r>
              <a:rPr lang="en-US" sz="1700" b="0" i="0" u="none" strike="noStrike" baseline="0" dirty="0">
                <a:latin typeface="+mj-lt"/>
              </a:rPr>
              <a:t> and Peter criteria</a:t>
            </a:r>
            <a:endParaRPr lang="en-US" sz="1700" b="0" i="0" u="none" strike="noStrike" baseline="0" dirty="0">
              <a:latin typeface="+mj-lt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Georgia" panose="02040502050405020303"/>
              <a:buChar char="●"/>
            </a:pPr>
            <a:r>
              <a:rPr lang="en-US" sz="17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Patients who received previous treatment are allowed: steroids + maximum 2 immunosuppressive drugs </a:t>
            </a:r>
            <a:r>
              <a:rPr lang="en-US" sz="1200" b="0" i="0" u="none" strike="noStrike" baseline="0" dirty="0">
                <a:latin typeface="+mj-lt"/>
              </a:rPr>
              <a:t>(methotrexate, azathioprine, mycophenolate mofetil, sulfasalazine, leflunomide, tacrolimus, cyclosporine, or hydroxychloroquine)</a:t>
            </a:r>
            <a:endParaRPr sz="12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+mj-lt"/>
              </a:rPr>
              <a:t> </a:t>
            </a:r>
            <a:endParaRPr sz="12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754880" y="2276022"/>
            <a:ext cx="4110120" cy="28674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Exclusion Criteria:</a:t>
            </a:r>
            <a:endParaRPr sz="1800" b="1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Treatment with </a:t>
            </a:r>
            <a:r>
              <a:rPr lang="en-US" sz="1800" b="0" i="0" u="none" strike="noStrike" baseline="0" dirty="0">
                <a:latin typeface="+mj-lt"/>
              </a:rPr>
              <a:t>Biologic agents, cyclophosphamide, IVIG, and topical glucocorticoids</a:t>
            </a:r>
            <a:r>
              <a:rPr lang="en-US" sz="1800" dirty="0"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were not allowed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Other drugs initiated within 3 months before the start of the study.</a:t>
            </a:r>
            <a:endParaRPr lang="en-US"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juvenile, cancer-associated, or amyopathic dermatomyositis</a:t>
            </a:r>
            <a:endParaRPr sz="18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b="1" i="0" u="none" strike="noStrike" baseline="0" dirty="0">
                <a:latin typeface="+mj-lt"/>
              </a:rPr>
              <a:t>Total Improvement Score (TIS)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Manual Muscle Testing (MMT-8):</a:t>
            </a:r>
            <a:r>
              <a:rPr lang="en-US" sz="1900" b="1" i="0" u="sng" strike="noStrike" baseline="0" dirty="0">
                <a:latin typeface="+mj-lt"/>
              </a:rPr>
              <a:t> </a:t>
            </a:r>
            <a:r>
              <a:rPr lang="en-US" sz="1700" b="0" i="0" u="none" strike="noStrike" baseline="0" dirty="0">
                <a:latin typeface="+mj-lt"/>
              </a:rPr>
              <a:t>8 designated muscles tested bilaterally (range 0 to 150; with lower scores indicating weaker muscles)</a:t>
            </a:r>
            <a:endParaRPr lang="en-US" sz="1700" b="0" i="0" u="none" strike="noStrike" baseline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Physician global disease activity</a:t>
            </a:r>
            <a:r>
              <a:rPr lang="en-US" sz="1900" b="1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1900" b="1" u="sng" dirty="0">
                <a:latin typeface="+mj-lt"/>
              </a:rPr>
              <a:t> </a:t>
            </a:r>
            <a:r>
              <a:rPr lang="en-US" sz="1700" b="0" i="0" u="none" strike="noStrike" baseline="0" dirty="0">
                <a:latin typeface="+mj-lt"/>
              </a:rPr>
              <a:t>10 cm Visual Analog Scale - No evidence of disease activity (0 cm) to Extremely active or severe disease activity (10 cm)</a:t>
            </a:r>
            <a:endParaRPr lang="en-US" sz="1700" b="0" i="0" u="none" strike="noStrike" baseline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Patient global disease activity:</a:t>
            </a:r>
            <a:r>
              <a:rPr lang="en-US" sz="1700" b="1" i="0" u="none" strike="noStrike" baseline="0" dirty="0">
                <a:latin typeface="+mj-lt"/>
              </a:rPr>
              <a:t> </a:t>
            </a:r>
            <a:r>
              <a:rPr lang="en-US" sz="1700" b="0" i="0" u="none" strike="noStrike" baseline="0" dirty="0">
                <a:latin typeface="+mj-lt"/>
              </a:rPr>
              <a:t>10 cm VAS assessing Scale - No evidence of disease activity (0 cm) to Extremely active or severe disease activity (10 cm)</a:t>
            </a:r>
            <a:endParaRPr lang="en-US" sz="1700" b="0" i="0" u="none" strike="noStrike" baseline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Health Assessment Questionnaire: </a:t>
            </a:r>
            <a:r>
              <a:rPr lang="en-US" sz="1700" b="0" i="0" u="none" strike="noStrike" baseline="0" dirty="0">
                <a:latin typeface="+mj-lt"/>
              </a:rPr>
              <a:t>scored using 0.125 increments ranging from 0 [no disability] to 3 [completely disabled]</a:t>
            </a:r>
            <a:endParaRPr lang="en-US" sz="1700" b="0" i="0" u="none" strike="noStrike" baseline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 err="1">
                <a:solidFill>
                  <a:srgbClr val="FF0000"/>
                </a:solidFill>
                <a:latin typeface="+mj-lt"/>
              </a:rPr>
              <a:t>Extramuscular</a:t>
            </a: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 disease activity </a:t>
            </a:r>
            <a:r>
              <a:rPr lang="en-US" sz="1900" b="1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17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700" b="0" i="0" u="none" strike="noStrike" baseline="0" dirty="0">
                <a:latin typeface="+mj-lt"/>
              </a:rPr>
              <a:t>10 cm Visual Analog Scale - No evidence of disease activity (0 cm) to Extremely active or severe disease activity (10 cm)</a:t>
            </a:r>
            <a:endParaRPr lang="en-US" sz="1700" b="0" i="0" u="none" strike="noStrike" baseline="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900" b="1" i="0" u="sng" strike="noStrike" baseline="0" dirty="0">
                <a:solidFill>
                  <a:srgbClr val="FF0000"/>
                </a:solidFill>
                <a:latin typeface="+mj-lt"/>
              </a:rPr>
              <a:t>Muscle enzymes levels: </a:t>
            </a:r>
            <a:r>
              <a:rPr lang="en-US" sz="1700" b="0" i="0" u="none" strike="noStrike" baseline="0" dirty="0">
                <a:latin typeface="+mj-lt"/>
              </a:rPr>
              <a:t>aldolase, creatine kinase [CK], alanine aminotransferase, aspartate aminotransferase and lactate dehydrogenase.</a:t>
            </a:r>
            <a:endParaRPr lang="en-US" sz="17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b="1" i="0" u="none" strike="noStrike" baseline="0" dirty="0">
                <a:latin typeface="+mj-lt"/>
              </a:rPr>
              <a:t>Total Improvement Score (TIS)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TIS is a weighted combined score representing a </a:t>
            </a:r>
            <a:r>
              <a:rPr lang="en-US" sz="2000" b="0" i="1" u="none" strike="noStrike" baseline="0" dirty="0">
                <a:solidFill>
                  <a:schemeClr val="bg2"/>
                </a:solidFill>
                <a:latin typeface="+mj-lt"/>
              </a:rPr>
              <a:t>change 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(improvement) in the values of the 6 core set measures and is calculated according to the consensus 2016 American College of Rheumatology/European League Against Rheumatism (ACR/EULAR) myositis response criteria for adult dermatomyositis and polymyositis.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TIS ranges from 0 to 100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  <a:latin typeface="+mj-lt"/>
              </a:rPr>
              <a:t>M</a:t>
            </a:r>
            <a:r>
              <a:rPr lang="fr-FR" sz="2000" b="0" i="0" u="none" strike="noStrike" baseline="0" dirty="0">
                <a:solidFill>
                  <a:schemeClr val="bg2"/>
                </a:solidFill>
                <a:latin typeface="+mj-lt"/>
              </a:rPr>
              <a:t>inimal </a:t>
            </a:r>
            <a:r>
              <a:rPr lang="fr-FR" sz="2000" b="0" i="0" u="none" strike="noStrike" baseline="0" dirty="0" err="1">
                <a:solidFill>
                  <a:schemeClr val="bg2"/>
                </a:solidFill>
                <a:latin typeface="+mj-lt"/>
              </a:rPr>
              <a:t>improvement</a:t>
            </a:r>
            <a:r>
              <a:rPr lang="fr-FR" sz="2000" b="0" i="0" u="none" strike="noStrike" baseline="0" dirty="0">
                <a:solidFill>
                  <a:schemeClr val="bg2"/>
                </a:solidFill>
                <a:latin typeface="+mj-lt"/>
              </a:rPr>
              <a:t> [TIS ≥20]; </a:t>
            </a:r>
            <a:r>
              <a:rPr lang="fr-FR" sz="2000" dirty="0" err="1">
                <a:solidFill>
                  <a:schemeClr val="bg2"/>
                </a:solidFill>
                <a:latin typeface="+mj-lt"/>
              </a:rPr>
              <a:t>M</a:t>
            </a:r>
            <a:r>
              <a:rPr lang="fr-FR" sz="2000" b="0" i="0" u="none" strike="noStrike" baseline="0" dirty="0" err="1">
                <a:solidFill>
                  <a:schemeClr val="bg2"/>
                </a:solidFill>
                <a:latin typeface="+mj-lt"/>
              </a:rPr>
              <a:t>oderate</a:t>
            </a:r>
            <a:r>
              <a:rPr lang="fr-FR" sz="2000" b="0" i="0" u="none" strike="noStrike" baseline="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2000" b="0" i="0" u="none" strike="noStrike" baseline="0" dirty="0" err="1">
                <a:solidFill>
                  <a:schemeClr val="bg2"/>
                </a:solidFill>
                <a:latin typeface="+mj-lt"/>
              </a:rPr>
              <a:t>improvement</a:t>
            </a:r>
            <a:r>
              <a:rPr lang="fr-FR" sz="2000" b="0" i="0" u="none" strike="noStrike" baseline="0" dirty="0">
                <a:solidFill>
                  <a:schemeClr val="bg2"/>
                </a:solidFill>
                <a:latin typeface="+mj-lt"/>
              </a:rPr>
              <a:t> [TIS ≥40]; Major </a:t>
            </a:r>
            <a:r>
              <a:rPr lang="fr-FR" sz="2000" b="0" i="0" u="none" strike="noStrike" baseline="0" dirty="0" err="1">
                <a:solidFill>
                  <a:schemeClr val="bg2"/>
                </a:solidFill>
                <a:latin typeface="+mj-lt"/>
              </a:rPr>
              <a:t>improvement</a:t>
            </a:r>
            <a:r>
              <a:rPr lang="fr-FR" sz="2000" b="0" i="0" u="none" strike="noStrike" baseline="0" dirty="0">
                <a:solidFill>
                  <a:schemeClr val="bg2"/>
                </a:solidFill>
                <a:latin typeface="+mj-lt"/>
              </a:rPr>
              <a:t> [TIS</a:t>
            </a: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≥60]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b="1" i="0" u="none" strike="noStrike" baseline="0" dirty="0">
                <a:latin typeface="+mj-lt"/>
              </a:rPr>
              <a:t>Myositis Deterioration Criteria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Deterioration of symptoms was defined according to the 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worsening of ≥2 cm in the Physician’s Global Disease Activity (GDA) on a 10 cm visual analog scale (VAS)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worsening of ≥20% in manual muscle testing (MMT)-8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bg2"/>
                </a:solidFill>
                <a:latin typeface="+mj-lt"/>
              </a:rPr>
              <a:t>extra-muscular activity worsening of ≥2 cm on the myositis disease activity assessment tool (MDAAT) </a:t>
            </a: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PROCEDURE</a:t>
            </a:r>
            <a:endParaRPr dirty="0">
              <a:latin typeface="+mj-lt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Randomization was performed in blocks of 4 and was stratified according to the </a:t>
            </a:r>
            <a:r>
              <a:rPr lang="en-US" sz="1600" b="0" i="0" u="none" strike="noStrike" baseline="0" dirty="0" err="1">
                <a:solidFill>
                  <a:srgbClr val="FF0000"/>
                </a:solidFill>
                <a:latin typeface="+mj-lt"/>
              </a:rPr>
              <a:t>PhGA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+mj-lt"/>
              </a:rPr>
              <a:t> disease-activity score 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before enrollment (with a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+mj-lt"/>
              </a:rPr>
              <a:t>score of 0 to 3 indicating mild disease activity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, a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+mj-lt"/>
              </a:rPr>
              <a:t>score of 4 to 6 moderate disease activity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, and a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+mj-lt"/>
              </a:rPr>
              <a:t>score of 7 to 10 severe disease activity)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.</a:t>
            </a: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err="1">
                <a:solidFill>
                  <a:schemeClr val="bg2"/>
                </a:solidFill>
                <a:latin typeface="+mj-lt"/>
              </a:rPr>
              <a:t>Randomisation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: 1:1 ratio to receive IVIG at a dose of 2.0 g/kg of body weight or placebo (0.9% sodium chloride) every 4 weeks for 16 weeks. </a:t>
            </a: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In case of deterioration during the First Period, subjects will be switched to the alternate treatment.</a:t>
            </a: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Subjects who has no clinical deterioration </a:t>
            </a: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will continue to receive IV Ig during the subsequent 6-months Extension Period.</a:t>
            </a:r>
            <a:endParaRPr lang="en-US" sz="1600" b="0" i="0" u="none" strike="noStrike" baseline="0" dirty="0">
              <a:solidFill>
                <a:schemeClr val="bg2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/>
                </a:solidFill>
                <a:latin typeface="+mj-lt"/>
              </a:rPr>
              <a:t>Patients with confirmed deterioration in the extension phase were withdrawn from the trial.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8073</Words>
  <Application>WPS Presentation</Application>
  <PresentationFormat>On-screen Show (16:9)</PresentationFormat>
  <Paragraphs>348</Paragraphs>
  <Slides>37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Arial</vt:lpstr>
      <vt:lpstr>Raleway</vt:lpstr>
      <vt:lpstr>Lato</vt:lpstr>
      <vt:lpstr>Georgia</vt:lpstr>
      <vt:lpstr>Microsoft YaHei</vt:lpstr>
      <vt:lpstr>Arial Unicode MS</vt:lpstr>
      <vt:lpstr>Helvetica Neue</vt:lpstr>
      <vt:lpstr>Calibri</vt:lpstr>
      <vt:lpstr>MS PGothic</vt:lpstr>
      <vt:lpstr>Streamline</vt:lpstr>
      <vt:lpstr>JOURNAL CLUB</vt:lpstr>
      <vt:lpstr>PowerPoint 演示文稿</vt:lpstr>
      <vt:lpstr>BACKGROUND</vt:lpstr>
      <vt:lpstr>AIM</vt:lpstr>
      <vt:lpstr>METHODS</vt:lpstr>
      <vt:lpstr>Total Improvement Score (TIS)</vt:lpstr>
      <vt:lpstr>Total Improvement Score (TIS)</vt:lpstr>
      <vt:lpstr>Myositis Deterioration Criteria</vt:lpstr>
      <vt:lpstr>PROCEDURE</vt:lpstr>
      <vt:lpstr>FOLLOW UP</vt:lpstr>
      <vt:lpstr>OUTCOMES</vt:lpstr>
      <vt:lpstr>PowerPoint 演示文稿</vt:lpstr>
      <vt:lpstr>STUDY PROFILE</vt:lpstr>
      <vt:lpstr>STUDY PROFILE</vt:lpstr>
      <vt:lpstr>DEMOGRAPHIC DATA</vt:lpstr>
      <vt:lpstr>CLINICAL DATA</vt:lpstr>
      <vt:lpstr>CLINICAL DATA</vt:lpstr>
      <vt:lpstr>RESULTS</vt:lpstr>
      <vt:lpstr>RESULTS</vt:lpstr>
      <vt:lpstr>PowerPoint 演示文稿</vt:lpstr>
      <vt:lpstr>ADVERSE EVENTS</vt:lpstr>
      <vt:lpstr>ADVERSE EVENTS</vt:lpstr>
      <vt:lpstr>PowerPoint 演示文稿</vt:lpstr>
      <vt:lpstr>CRITICAL APPRAISAL</vt:lpstr>
      <vt:lpstr>REFERENCE QUESTION</vt:lpstr>
      <vt:lpstr>VALIDITY</vt:lpstr>
      <vt:lpstr>GATE Framework Assessment : PECOT</vt:lpstr>
      <vt:lpstr>PowerPoint 演示文稿</vt:lpstr>
      <vt:lpstr>The RAMMbo acronym : Assessing study bias </vt:lpstr>
      <vt:lpstr>RAMMbo : Recruitment</vt:lpstr>
      <vt:lpstr>RAMMbo: A is for Allocation</vt:lpstr>
      <vt:lpstr>RAMMbo</vt:lpstr>
      <vt:lpstr>RAMMbo</vt:lpstr>
      <vt:lpstr>PowerPoint 演示文稿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103</cp:revision>
  <dcterms:created xsi:type="dcterms:W3CDTF">2023-08-21T07:31:36Z</dcterms:created>
  <dcterms:modified xsi:type="dcterms:W3CDTF">2023-08-21T07:32:24Z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A39B6C69B4D243348CBE1641CB643A34</vt:lpwstr>
  </property>
  <property fmtid="{D5CDD505-2E9C-101B-9397-08002B2CF9AE}" pid="3" name="KSOProductBuildVer">
    <vt:lpwstr>1033-11.2.0.11537</vt:lpwstr>
  </property>
</Properties>
</file>