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67" r:id="rId5"/>
    <p:sldId id="366" r:id="rId6"/>
    <p:sldId id="369" r:id="rId7"/>
    <p:sldId id="368" r:id="rId8"/>
    <p:sldId id="275" r:id="rId9"/>
    <p:sldId id="301" r:id="rId10"/>
    <p:sldId id="276" r:id="rId11"/>
    <p:sldId id="277" r:id="rId12"/>
    <p:sldId id="278" r:id="rId13"/>
    <p:sldId id="279" r:id="rId14"/>
    <p:sldId id="280" r:id="rId15"/>
    <p:sldId id="302" r:id="rId16"/>
    <p:sldId id="282" r:id="rId17"/>
    <p:sldId id="281" r:id="rId18"/>
    <p:sldId id="284" r:id="rId19"/>
    <p:sldId id="285" r:id="rId20"/>
    <p:sldId id="286" r:id="rId21"/>
    <p:sldId id="370" r:id="rId22"/>
    <p:sldId id="372" r:id="rId23"/>
    <p:sldId id="287" r:id="rId24"/>
    <p:sldId id="303" r:id="rId25"/>
    <p:sldId id="288" r:id="rId26"/>
    <p:sldId id="289" r:id="rId27"/>
    <p:sldId id="290" r:id="rId28"/>
    <p:sldId id="291" r:id="rId29"/>
    <p:sldId id="304" r:id="rId30"/>
    <p:sldId id="292" r:id="rId31"/>
    <p:sldId id="293" r:id="rId32"/>
    <p:sldId id="294" r:id="rId33"/>
    <p:sldId id="295" r:id="rId34"/>
    <p:sldId id="296" r:id="rId35"/>
    <p:sldId id="361" r:id="rId36"/>
    <p:sldId id="298" r:id="rId37"/>
    <p:sldId id="297" r:id="rId38"/>
    <p:sldId id="299" r:id="rId39"/>
  </p:sldIdLst>
  <p:sldSz cx="9144000" cy="5143500" type="screen16x9"/>
  <p:notesSz cx="6858000" cy="9144000"/>
  <p:embeddedFontLst>
    <p:embeddedFont>
      <p:font typeface="Raleway"/>
      <p:regular r:id="rId43"/>
    </p:embeddedFont>
    <p:embeddedFont>
      <p:font typeface="Lato" panose="020F0502020204030203"/>
      <p:regular r:id="rId44"/>
      <p:bold r:id="rId45"/>
      <p:italic r:id="rId46"/>
      <p:boldItalic r:id="rId47"/>
    </p:embeddedFont>
    <p:embeddedFont>
      <p:font typeface="Georgia" panose="02040502050405020303"/>
      <p:regular r:id="rId48"/>
    </p:embeddedFont>
    <p:embeddedFont>
      <p:font typeface="Calibri" panose="020F0502020204030204"/>
      <p:regular r:id="rId49"/>
      <p:bold r:id="rId50"/>
      <p:italic r:id="rId51"/>
      <p:boldItalic r:id="rId52"/>
    </p:embeddedFont>
    <p:embeddedFont>
      <p:font typeface="MS PGothic" panose="020B0600070205080204" pitchFamily="34" charset="-128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font" Target="fonts/font11.fntdata"/><Relationship Id="rId52" Type="http://schemas.openxmlformats.org/officeDocument/2006/relationships/font" Target="fonts/font10.fntdata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slide" Target="slides/slide2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03ddde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03ddde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D2D-A8D6-4CEE-8087-6771087D9D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9065-699F-419D-975E-222B7DE649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JOURNAL CLUB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MAJ SREEJITH P V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COL P S CHAUHAN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UP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Monthly visits before ingestion of morning antihypertensive treatment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undergo seated office BP &amp; heart rate 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Laboratory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assessments as well as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urine chemical adherence testing</a:t>
            </a:r>
            <a:endParaRPr lang="en-US" sz="2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ssess their 7-day home BP measurement before each onsite visit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R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ecord adverse events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Ambulatory BP measurements following witnessed pill intake at baseline, 2, and 6 months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CT or MR imaging angiogram of the kidney, if needed, to detect for renal artery stenosis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2"/>
                </a:solidFill>
                <a:latin typeface="+mj-lt"/>
              </a:rPr>
              <a:t>Prespecified Endpoints: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N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umber of antihypertensive medications prescribed</a:t>
            </a:r>
            <a:endParaRPr lang="en-US" sz="19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P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roportion of patients taking different classes of added antihypertensive medications, especially aldosterone antagonists</a:t>
            </a:r>
            <a:endParaRPr lang="en-US" sz="19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B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aseline and covariate-adjusted changes in ambulatory, home, and office SBP.</a:t>
            </a:r>
            <a:endParaRPr lang="en-US" sz="19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bg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2"/>
                </a:solidFill>
                <a:latin typeface="+mj-lt"/>
              </a:rPr>
              <a:t>Other Efficacy </a:t>
            </a:r>
            <a:r>
              <a:rPr lang="en-US" sz="1900" b="1" dirty="0" err="1">
                <a:solidFill>
                  <a:schemeClr val="bg2"/>
                </a:solidFill>
                <a:latin typeface="+mj-lt"/>
              </a:rPr>
              <a:t>Endponts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: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C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hange in DBP parameters and heart rate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Proportion of the patients with controlled out-of-office BP (&lt;135/85mmHg for both home and daytime ambulatory SBP/DBP)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ADVERSE EVENTS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All-cause mortality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Hypertensive emergency resulting in hospitalization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Hypotensive emergency resulting in hospitalization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Hospitalization for heart failure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Stroke, transient ischemic attack, cerebrovascular accident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000" b="0" i="0" u="none" strike="noStrike" baseline="0" dirty="0">
                <a:solidFill>
                  <a:srgbClr val="050505"/>
                </a:solidFill>
                <a:latin typeface="+mj-lt"/>
              </a:rPr>
              <a:t>Acute myocardial infarction (STEMI/non-STEMI)</a:t>
            </a:r>
            <a:endParaRPr lang="it-IT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Any coronary revascularization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End stage renal disease 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Any renal artery complication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Significant embolic events resulting in end organ damage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50505"/>
                </a:solidFill>
                <a:latin typeface="+mj-lt"/>
              </a:rPr>
              <a:t>Acute renal injury</a:t>
            </a:r>
            <a:endParaRPr lang="en-US" sz="2000" b="0" i="0" u="none" strike="noStrike" baseline="0" dirty="0">
              <a:solidFill>
                <a:srgbClr val="050505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0505"/>
                </a:solidFill>
                <a:latin typeface="+mj-lt"/>
              </a:rPr>
              <a:t>Renal artery stenosis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714500"/>
            <a:ext cx="791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STATISTICAL ANALYSIS</a:t>
            </a:r>
            <a:endParaRPr 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PROFILE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New pictu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"/>
            <a:ext cx="9144000" cy="437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DEMOGRAPHIC DATA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96740" y="1074420"/>
            <a:ext cx="10287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1780" y="1074420"/>
            <a:ext cx="10663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8316"/>
            <a:ext cx="9227820" cy="4455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5955" y="1154180"/>
            <a:ext cx="3391845" cy="188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19700" y="3453640"/>
            <a:ext cx="3544275" cy="188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CLINICAL DATA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746760"/>
            <a:ext cx="9006840" cy="4272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0" y="823200"/>
            <a:ext cx="4221480" cy="6855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3200"/>
            <a:ext cx="9144000" cy="4533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" y="4152660"/>
            <a:ext cx="8709660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" y="1562580"/>
            <a:ext cx="8976360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690" y="2728186"/>
            <a:ext cx="8709660" cy="228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754380"/>
            <a:ext cx="6592245" cy="4264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" y="754380"/>
            <a:ext cx="8991600" cy="4264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236220"/>
            <a:ext cx="8740140" cy="4107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6571" y="4214783"/>
            <a:ext cx="21259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200" b="1" u="none" strike="noStrike" baseline="0" dirty="0">
                <a:solidFill>
                  <a:srgbClr val="000000"/>
                </a:solidFill>
                <a:latin typeface="+mj-lt"/>
              </a:rPr>
              <a:t>JAMA Cardiology</a:t>
            </a:r>
            <a:endParaRPr lang="en-US" sz="1200" b="1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200" b="1" dirty="0">
                <a:latin typeface="+mj-lt"/>
              </a:rPr>
              <a:t>November</a:t>
            </a:r>
            <a:r>
              <a:rPr lang="en-US" sz="1200" b="1" u="none" strike="noStrike" baseline="0" dirty="0">
                <a:solidFill>
                  <a:srgbClr val="000000"/>
                </a:solidFill>
                <a:latin typeface="+mj-lt"/>
              </a:rPr>
              <a:t> 9, 2022 </a:t>
            </a:r>
            <a:endParaRPr lang="en-US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9140"/>
            <a:ext cx="914400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ADVERSE EVENTS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3900"/>
            <a:ext cx="914399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CRITICAL APPRAISAL</a:t>
            </a:r>
            <a:endParaRPr lang="en-US" sz="4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CRITICAL APPRAISAL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NO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 QUESTION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VALIDITY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	 	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Any selection or information bias could have occurred?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NO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GATE Framework Assessment : PECOT</a:t>
            </a:r>
            <a:endParaRPr sz="30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115617" y="1177314"/>
            <a:ext cx="2123748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136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 err="1">
                <a:solidFill>
                  <a:prstClr val="black"/>
                </a:solidFill>
                <a:latin typeface="+mj-lt"/>
              </a:rPr>
              <a:t>uRDN</a:t>
            </a:r>
            <a:r>
              <a:rPr lang="en-AU" sz="1600" b="1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69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Sham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: 67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86527" y="3863048"/>
            <a:ext cx="2791636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6 Months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7" y="415109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7467" y="226284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>
            <a:off x="3886200" y="410718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 </a:t>
            </a:r>
            <a:r>
              <a:rPr lang="en-US" sz="1600" dirty="0">
                <a:latin typeface="+mj-lt"/>
              </a:rPr>
              <a:t>No of antihypertensives prescribed, changes in ambulatory, home and office SBP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" y="1905000"/>
            <a:ext cx="76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ASSESSING VALIDITY</a:t>
            </a:r>
            <a:endParaRPr lang="en-US" sz="4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/>
              <a:t>The </a:t>
            </a:r>
            <a:r>
              <a:rPr lang="en-US" sz="2600" dirty="0" err="1"/>
              <a:t>RAMMbo</a:t>
            </a:r>
            <a:r>
              <a:rPr lang="en-US" sz="2600" dirty="0"/>
              <a:t> acronym : Assessing study bias</a:t>
            </a:r>
            <a:br>
              <a:rPr lang="en-US" sz="2600" dirty="0"/>
            </a:br>
            <a:endParaRPr sz="26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4738" y="1460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53979" y="279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39779" y="2794000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82591" y="406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19388" y="4381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T</a:t>
            </a:r>
            <a:endParaRPr lang="en-US" sz="22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2300818" y="4483365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176587" y="2480471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40881" y="3881439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27847" y="2468564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3086100" y="1397001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3253978" y="4318000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2457451" y="4336521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1714500" y="1524000"/>
            <a:ext cx="500063" cy="264650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P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E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C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O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T</a:t>
            </a:r>
            <a:endParaRPr lang="en-US" sz="2000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4914899" y="1463146"/>
            <a:ext cx="3501149" cy="235412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R</a:t>
            </a:r>
            <a:r>
              <a:rPr lang="en-US" sz="2000" dirty="0"/>
              <a:t>ecruitment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A</a:t>
            </a:r>
            <a:r>
              <a:rPr lang="en-US" sz="2000" dirty="0"/>
              <a:t>llocation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M</a:t>
            </a:r>
            <a:r>
              <a:rPr lang="en-US" sz="2000" dirty="0"/>
              <a:t>aintenance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M</a:t>
            </a:r>
            <a:r>
              <a:rPr lang="en-US" sz="2000" dirty="0"/>
              <a:t>easurement of outcome 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B</a:t>
            </a:r>
            <a:r>
              <a:rPr lang="en-US" sz="2000" dirty="0"/>
              <a:t>lind or </a:t>
            </a:r>
            <a:r>
              <a:rPr lang="en-US" sz="2000" b="1" dirty="0"/>
              <a:t>O</a:t>
            </a:r>
            <a:r>
              <a:rPr lang="en-US" sz="2000" dirty="0"/>
              <a:t>bjective</a:t>
            </a: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IN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 err="1">
                <a:solidFill>
                  <a:schemeClr val="bg2"/>
                </a:solidFill>
                <a:latin typeface="+mj-lt"/>
              </a:rPr>
              <a:t>Symplicity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 HTN-1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U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n-blinded, observational study</a:t>
            </a:r>
            <a:endParaRPr lang="en-US" sz="2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F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ive centers in Europe and Australia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50 patients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hown that significantly lowered BP at 1, 3, 6, 9 and 12 months post treatment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 err="1">
                <a:solidFill>
                  <a:schemeClr val="bg2"/>
                </a:solidFill>
                <a:latin typeface="+mj-lt"/>
              </a:rPr>
              <a:t>Symplicity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 HTN-2 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Un-blinded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, randomized, sham- controlled (2010)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In resistant hypertensive patients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106 patients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ubstantial drop in office BP at 6 and 12 months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</a:t>
            </a:r>
            <a:r>
              <a:rPr lang="en-US" sz="54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dirty="0"/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774012" y="2470204"/>
            <a:ext cx="127873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1775468" y="2751351"/>
            <a:ext cx="5494009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  u RDN- 69                                      Sham- 67</a:t>
            </a:r>
            <a:endParaRPr lang="en-AU" sz="2000" dirty="0">
              <a:latin typeface="+mj-lt"/>
            </a:endParaRPr>
          </a:p>
          <a:p>
            <a:pPr eaLnBrk="0" hangingPunct="0"/>
            <a:r>
              <a:rPr lang="en-AU" sz="2000" dirty="0">
                <a:latin typeface="+mj-lt"/>
              </a:rPr>
              <a:t> </a:t>
            </a:r>
            <a:endParaRPr lang="en-AU" sz="20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747526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4081453" y="823200"/>
            <a:ext cx="57204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136</a:t>
            </a:r>
            <a:endParaRPr lang="en-AU" sz="2000" dirty="0"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486275" y="1600916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343650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Randomization</a:t>
            </a:r>
            <a:endParaRPr lang="en-AU" sz="20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408297" y="2010754"/>
            <a:ext cx="228600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1:1 ratio randomization</a:t>
            </a:r>
            <a:endParaRPr lang="en-AU" sz="20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</a:t>
            </a:r>
            <a:r>
              <a:rPr lang="en-AU" sz="4800" dirty="0" err="1"/>
              <a:t>M</a:t>
            </a:r>
            <a:r>
              <a:rPr lang="en-AU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75274" y="3279637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725034" y="1681172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408699" y="1760267"/>
            <a:ext cx="0" cy="3070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14709" y="4515625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6" y="4269315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14800" y="1162729"/>
            <a:ext cx="4373880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Good </a:t>
            </a:r>
            <a:r>
              <a:rPr lang="en-AU" sz="2000" b="1" dirty="0"/>
              <a:t>Maintenance </a:t>
            </a:r>
            <a:r>
              <a:rPr lang="en-AU" sz="2000" dirty="0"/>
              <a:t>? </a:t>
            </a:r>
            <a:endParaRPr lang="en-AU" sz="20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Did most participants remain in allocated groups  ?  </a:t>
            </a:r>
            <a:r>
              <a:rPr lang="en-AU" sz="2000" b="1" dirty="0"/>
              <a:t>YES</a:t>
            </a:r>
            <a:endParaRPr lang="en-A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2080260"/>
            <a:ext cx="4737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Participants &amp;/or investigators blind to exposure (and comparison exposure)?  </a:t>
            </a:r>
            <a:r>
              <a:rPr lang="en-AU" sz="2000" b="1" dirty="0">
                <a:solidFill>
                  <a:schemeClr val="bg2"/>
                </a:solidFill>
              </a:rPr>
              <a:t>YES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Compliance high &amp; similar in EG &amp;CG? </a:t>
            </a:r>
            <a:r>
              <a:rPr lang="en-AU" sz="2000" b="1" dirty="0">
                <a:solidFill>
                  <a:schemeClr val="bg2"/>
                </a:solidFill>
              </a:rPr>
              <a:t>S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Completeness of follow-up high &amp; similar in EG &amp;CG? </a:t>
            </a:r>
            <a:r>
              <a:rPr lang="en-AU" sz="2000" b="1" dirty="0">
                <a:solidFill>
                  <a:sysClr val="windowText" lastClr="000000"/>
                </a:solidFill>
              </a:rPr>
              <a:t>SIMILAR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RAM</a:t>
            </a:r>
            <a:r>
              <a:rPr lang="en-AU" sz="4800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222112" y="4380708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81201" y="2366462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/>
              <a:t>O</a:t>
            </a:r>
            <a:endParaRPr lang="en-AU" sz="31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measurements were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BLIND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087654" y="2228851"/>
            <a:ext cx="991196" cy="99774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145518" y="3701654"/>
            <a:ext cx="875467" cy="8501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583787" y="2296717"/>
            <a:ext cx="0" cy="221813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06215" y="857251"/>
            <a:ext cx="1178719" cy="7893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157305" y="4126706"/>
            <a:ext cx="85296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64191" tIns="32096" rIns="64191" bIns="32096" anchor="ctr">
            <a:spAutoFit/>
          </a:bodyPr>
          <a:lstStyle/>
          <a:p>
            <a:endParaRPr lang="en-US" sz="126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3713919" y="3999613"/>
            <a:ext cx="0" cy="51196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464844" y="935833"/>
            <a:ext cx="32199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P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178738" y="2496743"/>
            <a:ext cx="850987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E    C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414482" y="3908824"/>
            <a:ext cx="35405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O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384709" y="4100514"/>
            <a:ext cx="30596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T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5222702" y="1646636"/>
            <a:ext cx="2496357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A</a:t>
            </a:r>
            <a:r>
              <a:rPr lang="en-AU" sz="1710" dirty="0"/>
              <a:t>llocation : </a:t>
            </a:r>
            <a:r>
              <a:rPr lang="en-AU" sz="1710" b="1" dirty="0"/>
              <a:t>Adequate</a:t>
            </a:r>
            <a:r>
              <a:rPr lang="en-AU" sz="1710" dirty="0"/>
              <a:t> 	 </a:t>
            </a:r>
            <a:endParaRPr lang="en-AU" sz="171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5240655" y="2514602"/>
            <a:ext cx="2954127" cy="854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M</a:t>
            </a:r>
            <a:r>
              <a:rPr lang="en-AU" sz="1710" dirty="0"/>
              <a:t>aintenance: High Retention</a:t>
            </a:r>
            <a:endParaRPr lang="en-AU" sz="1710" dirty="0"/>
          </a:p>
          <a:p>
            <a:pPr eaLnBrk="0" hangingPunct="0"/>
            <a:r>
              <a:rPr lang="en-AU" sz="1710" dirty="0"/>
              <a:t>    </a:t>
            </a:r>
            <a:endParaRPr lang="en-AU" sz="1710" dirty="0"/>
          </a:p>
          <a:p>
            <a:pPr eaLnBrk="0" hangingPunct="0"/>
            <a:endParaRPr lang="en-AU" sz="171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5189220" y="3792288"/>
            <a:ext cx="3433730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M</a:t>
            </a:r>
            <a:r>
              <a:rPr lang="en-AU" sz="1710" dirty="0"/>
              <a:t>easurement : </a:t>
            </a:r>
            <a:r>
              <a:rPr lang="en-AU" sz="1710" b="1" dirty="0"/>
              <a:t>Right Statistical tools </a:t>
            </a:r>
            <a:r>
              <a:rPr lang="en-AU" sz="1710" dirty="0"/>
              <a:t>(of outcomes)</a:t>
            </a:r>
            <a:endParaRPr lang="en-AU" sz="171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90" y="372321"/>
            <a:ext cx="2366010" cy="591117"/>
          </a:xfrm>
          <a:prstGeom prst="rect">
            <a:avLst/>
          </a:prstGeom>
          <a:noFill/>
        </p:spPr>
        <p:txBody>
          <a:bodyPr wrap="square" lIns="64191" tIns="32096" rIns="64191" bIns="32096" rtlCol="0">
            <a:spAutoFit/>
          </a:bodyPr>
          <a:lstStyle/>
          <a:p>
            <a:r>
              <a:rPr lang="en-US" sz="1710" b="1" dirty="0"/>
              <a:t>R</a:t>
            </a:r>
            <a:r>
              <a:rPr lang="en-US" sz="1710" dirty="0"/>
              <a:t>ecruitment </a:t>
            </a:r>
            <a:endParaRPr lang="en-US" sz="1710" dirty="0"/>
          </a:p>
          <a:p>
            <a:r>
              <a:rPr lang="en-US" sz="1710" dirty="0"/>
              <a:t>Bias: No  bias </a:t>
            </a:r>
            <a:endParaRPr lang="en-US" sz="171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STRENGTHS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Use of single pill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Included all ethnic groups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Standardized policy for escalation of medications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Double blinded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LIMITATIONS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hort duration of follow-up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L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arge between-patient variation in the BP response to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uRDN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plus SSAHT as well as to the SSAHT alone :- variable renal nerve ablation, medication adherence, prevailing state of sympathetic hyperactivity or other factors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o reliable peri procedural marker of successful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uRDN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ncluded only patients with RHTN and eGFR greater than 40mLper minute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n patients with RHTN initially randomly assigned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t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o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uRDN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or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sham procedure and who had persistent elevation of BP at 2 months after the procedure, protocolized escalation of antihypertensive medications resulted in similar BP reduction at 6 months in both groups, with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fewer additional medications, especially aldosterone antagonists, required in the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uRDN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group.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Persistence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of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maintenance of a BP-lowering effect of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uRDN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at 6 months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000" b="1" i="0" u="none" strike="noStrike" baseline="0" dirty="0">
                <a:solidFill>
                  <a:schemeClr val="bg2"/>
                </a:solidFill>
                <a:latin typeface="+mj-lt"/>
              </a:rPr>
              <a:t>The Renal Denervation for Hypertension (DENERHTN) Trial</a:t>
            </a:r>
            <a:endParaRPr lang="en-US" sz="5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7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  <a:latin typeface="+mj-lt"/>
              </a:rPr>
              <a:t>R</a:t>
            </a:r>
            <a:r>
              <a:rPr lang="en-US" sz="4000" b="0" i="0" u="none" strike="noStrike" baseline="0" dirty="0">
                <a:solidFill>
                  <a:schemeClr val="bg2"/>
                </a:solidFill>
                <a:latin typeface="+mj-lt"/>
              </a:rPr>
              <a:t>andomized, </a:t>
            </a:r>
            <a:r>
              <a:rPr lang="en-US" sz="4000" b="0" i="0" u="none" strike="noStrike" baseline="0" dirty="0">
                <a:solidFill>
                  <a:srgbClr val="FF0000"/>
                </a:solidFill>
                <a:latin typeface="+mj-lt"/>
              </a:rPr>
              <a:t>single blinded </a:t>
            </a:r>
            <a:r>
              <a:rPr lang="en-US" sz="4000" b="0" i="0" u="none" strike="noStrike" baseline="0" dirty="0">
                <a:solidFill>
                  <a:schemeClr val="bg2"/>
                </a:solidFill>
                <a:latin typeface="+mj-lt"/>
              </a:rPr>
              <a:t>and sham controlled (</a:t>
            </a:r>
            <a:r>
              <a:rPr lang="en-US" sz="4000" b="1" i="0" u="none" strike="noStrike" baseline="0" dirty="0">
                <a:solidFill>
                  <a:schemeClr val="bg2"/>
                </a:solidFill>
                <a:latin typeface="+mj-lt"/>
              </a:rPr>
              <a:t>2011-2013</a:t>
            </a:r>
            <a:r>
              <a:rPr lang="en-US" sz="4000" b="0" i="0" u="none" strike="noStrike" baseline="0" dirty="0">
                <a:solidFill>
                  <a:schemeClr val="bg2"/>
                </a:solidFill>
                <a:latin typeface="+mj-lt"/>
              </a:rPr>
              <a:t>, USA &amp; Europe)</a:t>
            </a:r>
            <a:endParaRPr lang="en-US" sz="4000" b="1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4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0" i="0" u="none" strike="noStrike" baseline="0" dirty="0">
                <a:solidFill>
                  <a:srgbClr val="FF0000"/>
                </a:solidFill>
                <a:latin typeface="+mj-lt"/>
              </a:rPr>
              <a:t>106 patients</a:t>
            </a:r>
            <a:endParaRPr lang="en-US" sz="4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4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0" i="0" u="none" strike="noStrike" baseline="0" dirty="0">
                <a:solidFill>
                  <a:schemeClr val="bg2"/>
                </a:solidFill>
                <a:latin typeface="+mj-lt"/>
              </a:rPr>
              <a:t>Initially patients were stabilized for 4-6 weeks on a fixed dose, triple combination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it-IT" sz="400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bg2"/>
                </a:solidFill>
                <a:latin typeface="+mj-lt"/>
              </a:rPr>
              <a:t>P</a:t>
            </a:r>
            <a:r>
              <a:rPr lang="it-IT" sz="4000" b="0" i="0" u="none" strike="noStrike" baseline="0" dirty="0">
                <a:solidFill>
                  <a:schemeClr val="bg2"/>
                </a:solidFill>
                <a:latin typeface="+mj-lt"/>
              </a:rPr>
              <a:t>redefined antihypertensive medication escalation protocol</a:t>
            </a:r>
            <a:endParaRPr lang="it-IT" sz="4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4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0" i="0" u="none" strike="noStrike" baseline="0" dirty="0">
                <a:solidFill>
                  <a:schemeClr val="bg2"/>
                </a:solidFill>
                <a:latin typeface="+mj-lt"/>
              </a:rPr>
              <a:t>Demonstrated that decrease in daytime systolic ABP was statistically greater in renal denervation plus standardized therapy arm versus standardized therapy alone</a:t>
            </a:r>
            <a:endParaRPr lang="en-US" sz="4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O</a:t>
            </a:r>
            <a:r>
              <a:rPr lang="en-US" sz="4000" b="0" i="0" u="none" strike="noStrike" baseline="0" dirty="0">
                <a:solidFill>
                  <a:srgbClr val="FF0000"/>
                </a:solidFill>
                <a:latin typeface="+mj-lt"/>
              </a:rPr>
              <a:t>nly blinded, sham-controlled, evidence demonstrating significant effect of renal denervation in resistant hypertension</a:t>
            </a:r>
            <a:endParaRPr lang="en-US" sz="4000" b="1" i="0" u="none" strike="noStrike" baseline="0" dirty="0">
              <a:solidFill>
                <a:srgbClr val="FF0000"/>
              </a:solidFill>
              <a:latin typeface="+mj-lt"/>
            </a:endParaRPr>
          </a:p>
          <a:p>
            <a:r>
              <a:rPr lang="en-US" sz="2700" b="1" dirty="0">
                <a:solidFill>
                  <a:srgbClr val="000000"/>
                </a:solidFill>
                <a:latin typeface="+mj-lt"/>
              </a:rPr>
              <a:t>		</a:t>
            </a:r>
            <a:endParaRPr lang="en-US" sz="2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900" b="1" i="0" u="none" strike="noStrike" baseline="0" dirty="0" err="1">
                <a:solidFill>
                  <a:schemeClr val="bg2"/>
                </a:solidFill>
                <a:latin typeface="+mj-lt"/>
              </a:rPr>
              <a:t>Symplicity</a:t>
            </a:r>
            <a:r>
              <a:rPr lang="en-US" sz="2900" b="1" i="0" u="none" strike="noStrike" baseline="0" dirty="0">
                <a:solidFill>
                  <a:schemeClr val="bg2"/>
                </a:solidFill>
                <a:latin typeface="+mj-lt"/>
              </a:rPr>
              <a:t> HTN-3 (2016-2020, Published in Lancet, Oct 2022)</a:t>
            </a:r>
            <a:endParaRPr lang="en-US" sz="29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R</a:t>
            </a:r>
            <a:r>
              <a:rPr lang="en-US" sz="3000" b="0" i="0" u="none" strike="noStrike" baseline="0" dirty="0">
                <a:solidFill>
                  <a:schemeClr val="bg2"/>
                </a:solidFill>
                <a:latin typeface="+mj-lt"/>
              </a:rPr>
              <a:t>andomized, </a:t>
            </a:r>
            <a:r>
              <a:rPr lang="en-US" sz="3000" b="1" i="0" u="none" strike="noStrike" baseline="0" dirty="0">
                <a:solidFill>
                  <a:srgbClr val="FF0000"/>
                </a:solidFill>
                <a:latin typeface="+mj-lt"/>
              </a:rPr>
              <a:t>single blinded </a:t>
            </a:r>
            <a:r>
              <a:rPr lang="en-US" sz="3000" b="0" i="0" u="none" strike="noStrike" baseline="0" dirty="0">
                <a:solidFill>
                  <a:schemeClr val="bg2"/>
                </a:solidFill>
                <a:latin typeface="+mj-lt"/>
              </a:rPr>
              <a:t>and sham controlled, USA</a:t>
            </a:r>
            <a:endParaRPr lang="en-US" sz="3000" b="1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rgbClr val="FF0000"/>
                </a:solidFill>
                <a:latin typeface="+mj-lt"/>
              </a:rPr>
              <a:t>535 patients</a:t>
            </a:r>
            <a:r>
              <a:rPr lang="en-US" sz="3000" b="0" i="0" u="none" strike="noStrike" baseline="0" dirty="0">
                <a:solidFill>
                  <a:schemeClr val="bg2"/>
                </a:solidFill>
                <a:latin typeface="+mj-lt"/>
              </a:rPr>
              <a:t>, baseline office systolic BP was ≥160 mmHg despite maximum tolerated doses of at least 3 antihypertensive drugs</a:t>
            </a:r>
            <a:endParaRPr lang="en-US" sz="3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chemeClr val="bg2"/>
                </a:solidFill>
                <a:latin typeface="+mj-lt"/>
              </a:rPr>
              <a:t>Demonstrated</a:t>
            </a:r>
            <a:r>
              <a:rPr lang="en-US" sz="3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3000" b="0" i="0" u="none" strike="noStrike" baseline="0" dirty="0">
                <a:solidFill>
                  <a:schemeClr val="bg2"/>
                </a:solidFill>
                <a:latin typeface="+mj-lt"/>
              </a:rPr>
              <a:t>office systolic BP drop at 6 months in both treatment arm and control arm, such that the difference between arms was not statistically significant. </a:t>
            </a:r>
            <a:endParaRPr lang="en-US" sz="3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chemeClr val="bg2"/>
                </a:solidFill>
                <a:latin typeface="+mj-lt"/>
              </a:rPr>
              <a:t>ABP data: difference in systolic BP drop between arms was &lt; 2mmHg</a:t>
            </a:r>
            <a:endParaRPr lang="en-US" sz="3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615950" lvl="1" indent="0"/>
            <a:endParaRPr lang="en-US" sz="3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r>
              <a:rPr lang="en-US" b="1" dirty="0">
                <a:solidFill>
                  <a:srgbClr val="000000"/>
                </a:solidFill>
                <a:latin typeface="+mj-lt"/>
              </a:rPr>
              <a:t>		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AIM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To report the persistence of the BP effects and safety of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uRDN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vs sham at 6 months in conjunction with escalating antihypertensive medications.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METHODS</a:t>
            </a:r>
            <a:endParaRPr dirty="0"/>
          </a:p>
        </p:txBody>
      </p:sp>
      <p:sp>
        <p:nvSpPr>
          <p:cNvPr id="108" name="Google Shape;108;p16"/>
          <p:cNvSpPr/>
          <p:nvPr/>
        </p:nvSpPr>
        <p:spPr>
          <a:xfrm>
            <a:off x="279000" y="979439"/>
            <a:ext cx="8586000" cy="72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nternational, Multicenter, Randomized, Sham-controlled, Double blinded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RADIANCE-HTN TRIO trial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822200" y="1818565"/>
            <a:ext cx="5499600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28 centres in US &amp; 25 centres in Europe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79000" y="2733480"/>
            <a:ext cx="4293000" cy="236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GB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Age 18 to 75 years</a:t>
            </a: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US" sz="1800" dirty="0">
                <a:latin typeface="+mj-lt"/>
              </a:rPr>
              <a:t>S</a:t>
            </a:r>
            <a:r>
              <a:rPr lang="en-US" sz="1800" b="0" i="0" u="none" strike="noStrike" baseline="0" dirty="0">
                <a:latin typeface="+mj-lt"/>
              </a:rPr>
              <a:t>eated office SBP and DBP of 140/90 mm Hg or higher despite 3 or more antihypertensive medications including a diuretic</a:t>
            </a:r>
            <a:endParaRPr lang="en-US" sz="1800" b="0" i="0" u="none" strike="noStrike" baseline="0" dirty="0">
              <a:latin typeface="+mj-l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US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eGFR </a:t>
            </a:r>
            <a:r>
              <a:rPr lang="en-US" sz="1800" b="0" i="0" u="none" strike="noStrike" baseline="0" dirty="0">
                <a:latin typeface="+mj-lt"/>
              </a:rPr>
              <a:t>of 40 mL/min/ 1.73 m2 or greater.</a:t>
            </a: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+mj-lt"/>
              </a:rPr>
              <a:t> </a:t>
            </a:r>
            <a:endParaRPr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675366" y="2733480"/>
            <a:ext cx="4110120" cy="236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Exclusion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US" sz="1800" b="0" i="0" u="none" strike="noStrike" baseline="0" dirty="0">
                <a:latin typeface="+mj-lt"/>
              </a:rPr>
              <a:t>Renal artery anatomy on either side, ineligible</a:t>
            </a:r>
            <a:endParaRPr lang="en-US" sz="1800" b="0" i="0" u="none" strike="noStrike" baseline="0" dirty="0">
              <a:latin typeface="+mj-lt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US" sz="1800" b="0" i="0" u="none" strike="noStrike" baseline="0" dirty="0">
                <a:solidFill>
                  <a:srgbClr val="221E1F"/>
                </a:solidFill>
                <a:latin typeface="+mj-lt"/>
              </a:rPr>
              <a:t>eGFR of </a:t>
            </a:r>
            <a:r>
              <a:rPr lang="en-US" sz="1800" b="0" i="1" u="none" strike="noStrike" baseline="0" dirty="0">
                <a:solidFill>
                  <a:srgbClr val="221E1F"/>
                </a:solidFill>
                <a:latin typeface="+mj-lt"/>
              </a:rPr>
              <a:t>&lt;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+mj-lt"/>
              </a:rPr>
              <a:t>40 mL/min/1.73 m2</a:t>
            </a:r>
            <a:endParaRPr lang="en-US" sz="1800" b="0" i="0" u="none" strike="noStrike" baseline="0" dirty="0">
              <a:solidFill>
                <a:srgbClr val="221E1F"/>
              </a:solidFill>
              <a:latin typeface="+mj-lt"/>
            </a:endParaRPr>
          </a:p>
          <a:p>
            <a:pPr marL="457200" lvl="2" indent="-330200">
              <a:buSzPts val="1600"/>
              <a:buFont typeface="Georgia" panose="02040502050405020303"/>
              <a:buChar char="●"/>
            </a:pPr>
            <a:r>
              <a:rPr lang="en-US" sz="1800" b="0" i="0" u="none" strike="noStrike" baseline="0" dirty="0">
                <a:solidFill>
                  <a:srgbClr val="221E1F"/>
                </a:solidFill>
                <a:latin typeface="+mj-lt"/>
              </a:rPr>
              <a:t>Pregnant</a:t>
            </a:r>
            <a:r>
              <a:rPr lang="en-US" sz="1800" dirty="0">
                <a:solidFill>
                  <a:srgbClr val="221E1F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+mj-lt"/>
              </a:rPr>
              <a:t>or planning to become pregnant</a:t>
            </a: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09;p16"/>
          <p:cNvSpPr/>
          <p:nvPr/>
        </p:nvSpPr>
        <p:spPr>
          <a:xfrm>
            <a:off x="1822200" y="2283803"/>
            <a:ext cx="5499600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Duration of Study: 6 months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023360" y="4571385"/>
            <a:ext cx="1127760" cy="25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3360" y="4183380"/>
            <a:ext cx="1127760" cy="22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Enrollment: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At enrollment, participants were switched to a single pill, fixed-dose, daily combination of valsartan 160 mg (or 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O</a:t>
            </a: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lmesartan 40mg), amlodipine 10mg (or 5mg in the event of severe leg edema) and hydrochlorothiazide, 25mg for 4 weeks.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Recruitment &amp; </a:t>
            </a:r>
            <a:r>
              <a:rPr lang="en-US" sz="2000" b="1" dirty="0" err="1">
                <a:solidFill>
                  <a:schemeClr val="bg2"/>
                </a:solidFill>
                <a:latin typeface="+mj-lt"/>
              </a:rPr>
              <a:t>Randomisation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: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136 participants recruited.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1:1 </a:t>
            </a:r>
            <a:r>
              <a:rPr lang="en-US" sz="1800" dirty="0" err="1">
                <a:solidFill>
                  <a:schemeClr val="bg2"/>
                </a:solidFill>
                <a:latin typeface="+mj-lt"/>
              </a:rPr>
              <a:t>randomisation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  <a:buSzPts val="2400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5" name="Connector: Elbow 4"/>
          <p:cNvCxnSpPr/>
          <p:nvPr/>
        </p:nvCxnSpPr>
        <p:spPr>
          <a:xfrm>
            <a:off x="3368040" y="4541520"/>
            <a:ext cx="571500" cy="1676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/>
          <p:cNvCxnSpPr/>
          <p:nvPr/>
        </p:nvCxnSpPr>
        <p:spPr>
          <a:xfrm flipV="1">
            <a:off x="3368040" y="4277860"/>
            <a:ext cx="571500" cy="2209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20802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20802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23360" y="4123971"/>
            <a:ext cx="14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u RDN: 69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3360" y="4536939"/>
            <a:ext cx="14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Sham : 67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PROCEDURE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After randomization patients were to remain in the initial antihypertensive treatment until 2 months.</a:t>
            </a:r>
            <a:endParaRPr lang="en-US" sz="17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2</a:t>
            </a:r>
            <a:r>
              <a:rPr lang="en-US" sz="1700" b="0" i="0" u="none" strike="noStrike" baseline="30000" dirty="0">
                <a:solidFill>
                  <a:schemeClr val="bg2"/>
                </a:solidFill>
                <a:latin typeface="+mj-lt"/>
              </a:rPr>
              <a:t>nd</a:t>
            </a: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  to 5</a:t>
            </a:r>
            <a:r>
              <a:rPr lang="en-US" sz="1700" b="0" i="0" u="none" strike="noStrike" baseline="30000" dirty="0">
                <a:solidFill>
                  <a:schemeClr val="bg2"/>
                </a:solidFill>
                <a:latin typeface="+mj-lt"/>
              </a:rPr>
              <a:t>th</a:t>
            </a: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 month</a:t>
            </a:r>
            <a:r>
              <a:rPr lang="en-US" sz="1700" dirty="0">
                <a:solidFill>
                  <a:schemeClr val="bg2"/>
                </a:solidFill>
                <a:latin typeface="+mj-lt"/>
              </a:rPr>
              <a:t>: </a:t>
            </a: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SSAHT (Standard stepped care antihypertensive treatment) in both groups if the mean home BP was 135/85 mm Hg or higher</a:t>
            </a:r>
            <a:endParaRPr lang="en-US" sz="17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478280" y="2979420"/>
            <a:ext cx="6118860" cy="209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n-US" sz="1700" b="1" dirty="0">
                <a:latin typeface="+mj-lt"/>
              </a:rPr>
              <a:t>SSAHT</a:t>
            </a:r>
            <a:endParaRPr lang="en-US" sz="1700" b="1" dirty="0">
              <a:latin typeface="+mj-lt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aldosterone antagonist (spironolactone,25 mg/day)</a:t>
            </a:r>
            <a:endParaRPr lang="en-US" sz="1700" b="0" i="0" u="none" strike="noStrike" baseline="0" dirty="0">
              <a:latin typeface="+mj-lt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β1-blocker (bisoprolol,10mg/day)</a:t>
            </a:r>
            <a:endParaRPr lang="en-US" sz="1700" b="0" i="0" u="none" strike="noStrike" baseline="0" dirty="0">
              <a:latin typeface="+mj-lt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α2-receptor agonist (clonidine,0.1-0.2mg/day; </a:t>
            </a:r>
            <a:r>
              <a:rPr lang="en-US" sz="1700" b="0" i="0" u="none" strike="noStrike" baseline="0" dirty="0" err="1">
                <a:latin typeface="+mj-lt"/>
              </a:rPr>
              <a:t>rilmenidine</a:t>
            </a:r>
            <a:r>
              <a:rPr lang="en-US" sz="1700" b="0" i="0" u="none" strike="noStrike" baseline="0" dirty="0">
                <a:latin typeface="+mj-lt"/>
              </a:rPr>
              <a:t>, 1-2mg/day; or </a:t>
            </a:r>
            <a:r>
              <a:rPr lang="en-US" sz="1700" b="0" i="0" u="none" strike="noStrike" baseline="0" dirty="0" err="1">
                <a:latin typeface="+mj-lt"/>
              </a:rPr>
              <a:t>moxonidine</a:t>
            </a:r>
            <a:r>
              <a:rPr lang="en-US" sz="1700" b="0" i="0" u="none" strike="noStrike" baseline="0" dirty="0">
                <a:latin typeface="+mj-lt"/>
              </a:rPr>
              <a:t>, 0.2-0.4mg/day)</a:t>
            </a:r>
            <a:endParaRPr lang="en-US" sz="1700" b="0" i="0" u="none" strike="noStrike" baseline="0" dirty="0">
              <a:latin typeface="+mj-lt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α1-receptor blocker (prazosin, 5-10 mg/day or doxazosin, 4-8mg/day).</a:t>
            </a:r>
            <a:endParaRPr lang="en-US" sz="17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7421</Words>
  <Application>WPS Presentation</Application>
  <PresentationFormat>On-screen Show (16:9)</PresentationFormat>
  <Paragraphs>358</Paragraphs>
  <Slides>36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SimSun</vt:lpstr>
      <vt:lpstr>Wingdings</vt:lpstr>
      <vt:lpstr>Arial</vt:lpstr>
      <vt:lpstr>Raleway</vt:lpstr>
      <vt:lpstr>Lato</vt:lpstr>
      <vt:lpstr>Georgia</vt:lpstr>
      <vt:lpstr>Microsoft YaHei</vt:lpstr>
      <vt:lpstr>Arial Unicode MS</vt:lpstr>
      <vt:lpstr>Helvetica Neue</vt:lpstr>
      <vt:lpstr>Calibri</vt:lpstr>
      <vt:lpstr>MS PGothic</vt:lpstr>
      <vt:lpstr>Streamline</vt:lpstr>
      <vt:lpstr>JOURNAL CLUB</vt:lpstr>
      <vt:lpstr>PowerPoint 演示文稿</vt:lpstr>
      <vt:lpstr>BACKGROUND</vt:lpstr>
      <vt:lpstr>BACKGROUND</vt:lpstr>
      <vt:lpstr>BACKGROUND</vt:lpstr>
      <vt:lpstr>AIM</vt:lpstr>
      <vt:lpstr>METHODS</vt:lpstr>
      <vt:lpstr>METHODS</vt:lpstr>
      <vt:lpstr>PROCEDURE</vt:lpstr>
      <vt:lpstr>FOLLOW UP</vt:lpstr>
      <vt:lpstr>OUTCOMES</vt:lpstr>
      <vt:lpstr>ADVERSE EVENTS</vt:lpstr>
      <vt:lpstr>PowerPoint 演示文稿</vt:lpstr>
      <vt:lpstr>STUDY PROFILE</vt:lpstr>
      <vt:lpstr>DEMOGRAPHIC DATA</vt:lpstr>
      <vt:lpstr>CLINICAL DATA</vt:lpstr>
      <vt:lpstr>RESULTS</vt:lpstr>
      <vt:lpstr>PowerPoint 演示文稿</vt:lpstr>
      <vt:lpstr>RESULTS</vt:lpstr>
      <vt:lpstr>RESULTS</vt:lpstr>
      <vt:lpstr>ADVERSE EVENTS</vt:lpstr>
      <vt:lpstr>PowerPoint 演示文稿</vt:lpstr>
      <vt:lpstr>CRITICAL APPRAISAL</vt:lpstr>
      <vt:lpstr>REFERENCE QUESTION</vt:lpstr>
      <vt:lpstr>VALIDITY</vt:lpstr>
      <vt:lpstr>GATE Framework Assessment : PECOT</vt:lpstr>
      <vt:lpstr>PowerPoint 演示文稿</vt:lpstr>
      <vt:lpstr>The RAMMbo acronym : Assessing study bias </vt:lpstr>
      <vt:lpstr>RAMMbo : Recruitment</vt:lpstr>
      <vt:lpstr>RAMMbo: A is for Allocation</vt:lpstr>
      <vt:lpstr>RAMMbo</vt:lpstr>
      <vt:lpstr>RAMMbo</vt:lpstr>
      <vt:lpstr>PowerPoint 演示文稿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102</cp:revision>
  <dcterms:created xsi:type="dcterms:W3CDTF">2023-08-21T07:30:30Z</dcterms:created>
  <dcterms:modified xsi:type="dcterms:W3CDTF">2023-08-21T07:30:53Z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3E4C6A1C7EDD4D3C8C972EFBC1326C46</vt:lpwstr>
  </property>
  <property fmtid="{D5CDD505-2E9C-101B-9397-08002B2CF9AE}" pid="3" name="KSOProductBuildVer">
    <vt:lpwstr>1033-11.2.0.11537</vt:lpwstr>
  </property>
</Properties>
</file>