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46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2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7E06-BB1D-4E8D-9101-C7116B5216B2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01D1E-D8E1-4444-A9A3-0273A36E6C3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66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27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773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54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27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69D1C-FACB-4362-A485-23F9AA9CF4C9}" type="slidenum">
              <a:rPr lang="en-AU" smtClean="0">
                <a:latin typeface="Arial" charset="0"/>
                <a:ea typeface="ＭＳ Ｐゴシック" pitchFamily="34" charset="-128"/>
              </a:rPr>
              <a:pPr/>
              <a:t>44</a:t>
            </a:fld>
            <a:endParaRPr lang="en-AU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93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47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98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4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86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33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346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83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05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13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9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71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88E1-B07C-4088-A89E-37772A3E33AA}" type="datetimeFigureOut">
              <a:rPr lang="en-IN" smtClean="0"/>
              <a:t>06-08-2023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E3FC-1C3A-4012-8032-39E8E3BF53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8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JOURNAL CLUB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985421" y="4296792"/>
            <a:ext cx="2160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MODERATOR</a:t>
            </a:r>
          </a:p>
          <a:p>
            <a:r>
              <a:rPr lang="en-IN" dirty="0" smtClean="0"/>
              <a:t>COL VISHESH VERMA</a:t>
            </a: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8868792" y="4296792"/>
            <a:ext cx="2187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PRESENTED BY</a:t>
            </a:r>
          </a:p>
          <a:p>
            <a:r>
              <a:rPr lang="en-IN" dirty="0" smtClean="0"/>
              <a:t>DR LAKSHMI MOHAN</a:t>
            </a:r>
          </a:p>
          <a:p>
            <a:r>
              <a:rPr lang="en-IN" dirty="0" smtClean="0"/>
              <a:t>JR2 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99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u="sng" dirty="0" smtClean="0"/>
              <a:t>METALS</a:t>
            </a:r>
            <a:r>
              <a:rPr lang="en-IN" dirty="0" smtClean="0"/>
              <a:t>                                                           </a:t>
            </a:r>
            <a:r>
              <a:rPr lang="en-IN" u="sng" dirty="0" smtClean="0"/>
              <a:t>SURGICAL PROCEDURES</a:t>
            </a:r>
          </a:p>
          <a:p>
            <a:pPr marL="0" indent="0">
              <a:buNone/>
            </a:pPr>
            <a:r>
              <a:rPr lang="en-IN" dirty="0" smtClean="0"/>
              <a:t>1.Antimony                                                     1.Biliopancreatic diversion</a:t>
            </a:r>
          </a:p>
          <a:p>
            <a:pPr marL="0" indent="0">
              <a:buNone/>
            </a:pPr>
            <a:r>
              <a:rPr lang="en-IN" dirty="0" smtClean="0"/>
              <a:t>2.Barium salts                                                 2.Jejunoileal bypass</a:t>
            </a:r>
          </a:p>
          <a:p>
            <a:pPr marL="0" indent="0">
              <a:buNone/>
            </a:pPr>
            <a:r>
              <a:rPr lang="en-IN" dirty="0" smtClean="0"/>
              <a:t>3.Mercury                                                        3.Extensive small bowel resection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u="sng" dirty="0" smtClean="0"/>
              <a:t>INBORN ERRORS OF METABOLISM</a:t>
            </a:r>
            <a:r>
              <a:rPr lang="en-IN" dirty="0" smtClean="0"/>
              <a:t>              </a:t>
            </a:r>
            <a:r>
              <a:rPr lang="en-IN" u="sng" dirty="0" smtClean="0"/>
              <a:t>MISCELLANEOUS CONDITIONS</a:t>
            </a:r>
          </a:p>
          <a:p>
            <a:pPr marL="0" indent="0">
              <a:buNone/>
            </a:pPr>
            <a:r>
              <a:rPr lang="en-IN" dirty="0" smtClean="0"/>
              <a:t>1.Abetalipoproteinemia                                1.IBD</a:t>
            </a:r>
          </a:p>
          <a:p>
            <a:pPr marL="0" indent="0">
              <a:buNone/>
            </a:pPr>
            <a:r>
              <a:rPr lang="en-IN" dirty="0" smtClean="0"/>
              <a:t>2.Familial </a:t>
            </a:r>
            <a:r>
              <a:rPr lang="en-IN" dirty="0" err="1" smtClean="0"/>
              <a:t>hepatosteatosis</a:t>
            </a:r>
            <a:r>
              <a:rPr lang="en-IN" dirty="0" smtClean="0"/>
              <a:t>                            2.Jejunal diverticulosis with SIBO</a:t>
            </a:r>
          </a:p>
          <a:p>
            <a:pPr marL="0" indent="0">
              <a:buNone/>
            </a:pPr>
            <a:r>
              <a:rPr lang="en-IN" dirty="0" smtClean="0"/>
              <a:t>3.Glycogen storage diseases                         3.TPN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60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PATHOGENESIS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2 - hit hypothesis (proposed by Day and </a:t>
            </a:r>
            <a:r>
              <a:rPr lang="en-IN" dirty="0" err="1" smtClean="0"/>
              <a:t>collegue</a:t>
            </a:r>
            <a:r>
              <a:rPr lang="en-IN" dirty="0" smtClean="0"/>
              <a:t> in 1988)</a:t>
            </a:r>
          </a:p>
          <a:p>
            <a:r>
              <a:rPr lang="en-IN" dirty="0" smtClean="0"/>
              <a:t>Dysregulation of fatty acid metabolism leads to steatosis</a:t>
            </a:r>
          </a:p>
          <a:p>
            <a:r>
              <a:rPr lang="en-IN" dirty="0"/>
              <a:t>A</a:t>
            </a:r>
            <a:r>
              <a:rPr lang="en-IN" dirty="0" smtClean="0"/>
              <a:t>ssociated with several cellular adaptations and altered signalling pathway</a:t>
            </a:r>
          </a:p>
          <a:p>
            <a:r>
              <a:rPr lang="en-IN" dirty="0" smtClean="0"/>
              <a:t>Render hepatocytes vulnerable to a second hit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41332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Second hit – environmental or genetic</a:t>
            </a:r>
            <a:endParaRPr lang="en-IN" dirty="0">
              <a:sym typeface="Wingdings" panose="05000000000000000000" pitchFamily="2" charset="2"/>
            </a:endParaRPr>
          </a:p>
          <a:p>
            <a:endParaRPr lang="en-IN" dirty="0">
              <a:sym typeface="Wingdings" panose="05000000000000000000" pitchFamily="2" charset="2"/>
            </a:endParaRPr>
          </a:p>
          <a:p>
            <a:r>
              <a:rPr lang="en-IN" dirty="0" smtClean="0">
                <a:sym typeface="Wingdings" panose="05000000000000000000" pitchFamily="2" charset="2"/>
              </a:rPr>
              <a:t>Hepatocyte </a:t>
            </a:r>
            <a:r>
              <a:rPr lang="en-IN" dirty="0">
                <a:sym typeface="Wingdings" panose="05000000000000000000" pitchFamily="2" charset="2"/>
              </a:rPr>
              <a:t>necrosis and inflammation</a:t>
            </a:r>
            <a:endParaRPr lang="en-IN" dirty="0"/>
          </a:p>
          <a:p>
            <a:endParaRPr lang="en-IN" dirty="0" smtClean="0"/>
          </a:p>
          <a:p>
            <a:r>
              <a:rPr lang="en-IN" dirty="0" smtClean="0"/>
              <a:t>No single mechanism has been identified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888419" y="2334827"/>
            <a:ext cx="328474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2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90" y="390617"/>
            <a:ext cx="10554810" cy="5786346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Increased accumulation of FFA in hepatocyte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         Hepatic steatosis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        </a:t>
            </a:r>
            <a:r>
              <a:rPr lang="en-IN" dirty="0" err="1" smtClean="0"/>
              <a:t>Lipotoxicity</a:t>
            </a:r>
            <a:r>
              <a:rPr lang="en-IN" dirty="0" smtClean="0"/>
              <a:t> occurs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Promote oxidative and ER stress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Hepatocyte apoptosis and stellate cell activation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                Fibrosis</a:t>
            </a:r>
          </a:p>
        </p:txBody>
      </p:sp>
      <p:sp>
        <p:nvSpPr>
          <p:cNvPr id="4" name="Down Arrow 3"/>
          <p:cNvSpPr/>
          <p:nvPr/>
        </p:nvSpPr>
        <p:spPr>
          <a:xfrm>
            <a:off x="5335481" y="843379"/>
            <a:ext cx="363984" cy="665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Down Arrow 4"/>
          <p:cNvSpPr/>
          <p:nvPr/>
        </p:nvSpPr>
        <p:spPr>
          <a:xfrm>
            <a:off x="5353235" y="1855432"/>
            <a:ext cx="346230" cy="65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5335481" y="2858609"/>
            <a:ext cx="363984" cy="692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5326603" y="3872555"/>
            <a:ext cx="381738" cy="736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5326603" y="4900471"/>
            <a:ext cx="372861" cy="683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NAFLD ACTIVITY SCORE (NAS)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613994" cy="4628441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u="sng" dirty="0" smtClean="0"/>
              <a:t>1. Steatosis </a:t>
            </a:r>
            <a:r>
              <a:rPr lang="en-IN" dirty="0" smtClean="0"/>
              <a:t>(%)                                    </a:t>
            </a:r>
            <a:r>
              <a:rPr lang="en-IN" u="sng" dirty="0" smtClean="0"/>
              <a:t>3. Lobular Inflammation</a:t>
            </a:r>
          </a:p>
          <a:p>
            <a:pPr marL="0" indent="0">
              <a:buNone/>
            </a:pPr>
            <a:r>
              <a:rPr lang="en-IN" dirty="0" smtClean="0"/>
              <a:t> 5% – 1                                                          mild - 1</a:t>
            </a:r>
          </a:p>
          <a:p>
            <a:pPr marL="0" indent="0">
              <a:buNone/>
            </a:pPr>
            <a:r>
              <a:rPr lang="en-IN" dirty="0" smtClean="0"/>
              <a:t> 5-33% – 2                                                    moderate - 2</a:t>
            </a:r>
          </a:p>
          <a:p>
            <a:pPr marL="0" indent="0">
              <a:buNone/>
            </a:pPr>
            <a:r>
              <a:rPr lang="en-IN" dirty="0" smtClean="0"/>
              <a:t> 33-66 %– 3                                                  severe - 3</a:t>
            </a:r>
          </a:p>
          <a:p>
            <a:pPr marL="0" indent="0">
              <a:buNone/>
            </a:pPr>
            <a:r>
              <a:rPr lang="en-IN" u="sng" dirty="0" smtClean="0"/>
              <a:t>2. Ballooning</a:t>
            </a:r>
          </a:p>
          <a:p>
            <a:pPr marL="0" indent="0">
              <a:buNone/>
            </a:pPr>
            <a:r>
              <a:rPr lang="en-IN" dirty="0" smtClean="0"/>
              <a:t> None - 0</a:t>
            </a:r>
          </a:p>
          <a:p>
            <a:pPr marL="0" indent="0">
              <a:buNone/>
            </a:pPr>
            <a:r>
              <a:rPr lang="en-IN" dirty="0" smtClean="0"/>
              <a:t> Few  - 1</a:t>
            </a:r>
          </a:p>
          <a:p>
            <a:pPr marL="0" indent="0">
              <a:buNone/>
            </a:pPr>
            <a:r>
              <a:rPr lang="en-IN" dirty="0" smtClean="0"/>
              <a:t> Many - 2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596110" y="4287914"/>
            <a:ext cx="3684231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TOTAL SCORE</a:t>
            </a:r>
          </a:p>
          <a:p>
            <a:r>
              <a:rPr lang="en-IN" sz="2400" dirty="0" smtClean="0"/>
              <a:t>0-2   </a:t>
            </a:r>
            <a:r>
              <a:rPr lang="en-IN" sz="2400" dirty="0" smtClean="0">
                <a:sym typeface="Wingdings" panose="05000000000000000000" pitchFamily="2" charset="2"/>
              </a:rPr>
              <a:t> likely not NASH</a:t>
            </a:r>
          </a:p>
          <a:p>
            <a:r>
              <a:rPr lang="en-IN" sz="2400" dirty="0" smtClean="0">
                <a:sym typeface="Wingdings" panose="05000000000000000000" pitchFamily="2" charset="2"/>
              </a:rPr>
              <a:t>3-4    intermediate</a:t>
            </a:r>
          </a:p>
          <a:p>
            <a:r>
              <a:rPr lang="en-IN" sz="2400" dirty="0" smtClean="0">
                <a:sym typeface="Wingdings" panose="05000000000000000000" pitchFamily="2" charset="2"/>
              </a:rPr>
              <a:t>5-8    likely NASH</a:t>
            </a:r>
          </a:p>
        </p:txBody>
      </p:sp>
    </p:spTree>
    <p:extLst>
      <p:ext uri="{BB962C8B-B14F-4D97-AF65-F5344CB8AC3E}">
        <p14:creationId xmlns:p14="http://schemas.microsoft.com/office/powerpoint/2010/main" val="4865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NASH CRN FIBROSIS SCORING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STAGE 0 – no fibrosis</a:t>
            </a:r>
          </a:p>
          <a:p>
            <a:r>
              <a:rPr lang="en-IN" dirty="0" smtClean="0"/>
              <a:t>STAGE 1 – </a:t>
            </a:r>
            <a:r>
              <a:rPr lang="en-IN" dirty="0" err="1" smtClean="0"/>
              <a:t>centrilobular</a:t>
            </a:r>
            <a:r>
              <a:rPr lang="en-IN" dirty="0" smtClean="0"/>
              <a:t> </a:t>
            </a:r>
            <a:r>
              <a:rPr lang="en-IN" dirty="0" err="1" smtClean="0"/>
              <a:t>pericellular</a:t>
            </a:r>
            <a:r>
              <a:rPr lang="en-IN" dirty="0" smtClean="0"/>
              <a:t> fibrosis</a:t>
            </a:r>
          </a:p>
          <a:p>
            <a:r>
              <a:rPr lang="en-IN" dirty="0" smtClean="0"/>
              <a:t>STAGE 2 – </a:t>
            </a:r>
            <a:r>
              <a:rPr lang="en-IN" dirty="0" err="1" smtClean="0"/>
              <a:t>centrilobular</a:t>
            </a:r>
            <a:r>
              <a:rPr lang="en-IN" dirty="0" smtClean="0"/>
              <a:t> and </a:t>
            </a:r>
            <a:r>
              <a:rPr lang="en-IN" dirty="0" err="1" smtClean="0"/>
              <a:t>periportal</a:t>
            </a:r>
            <a:r>
              <a:rPr lang="en-IN" dirty="0" smtClean="0"/>
              <a:t> fibrosis</a:t>
            </a:r>
          </a:p>
          <a:p>
            <a:r>
              <a:rPr lang="en-IN" dirty="0" smtClean="0"/>
              <a:t>STAGE 3 – bridging fibrosis</a:t>
            </a:r>
          </a:p>
          <a:p>
            <a:r>
              <a:rPr lang="en-IN" dirty="0" smtClean="0"/>
              <a:t>STAGE 4 - cirrhosis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9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PEGOZAFERMIN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Long acting </a:t>
            </a:r>
            <a:r>
              <a:rPr lang="en-IN" dirty="0" err="1" smtClean="0"/>
              <a:t>glycopegylated</a:t>
            </a:r>
            <a:r>
              <a:rPr lang="en-IN" dirty="0" smtClean="0"/>
              <a:t> fibroblast growth factor 21 analogue</a:t>
            </a:r>
          </a:p>
          <a:p>
            <a:r>
              <a:rPr lang="en-IN" dirty="0" smtClean="0"/>
              <a:t>Inhibits the reduction in Adiponectin, increase in TNFꭤ and FFA levels</a:t>
            </a:r>
          </a:p>
          <a:p>
            <a:r>
              <a:rPr lang="en-IN" dirty="0" smtClean="0"/>
              <a:t>Reduces inflammation and fibrosis </a:t>
            </a:r>
          </a:p>
          <a:p>
            <a:r>
              <a:rPr lang="en-IN" dirty="0" smtClean="0"/>
              <a:t>In development for treatment of NASH and severe hypertriglyceridemia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54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       AIM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To study the efficacy and safety of </a:t>
            </a:r>
            <a:r>
              <a:rPr lang="en-IN" dirty="0" err="1" smtClean="0"/>
              <a:t>Pegozafermin</a:t>
            </a:r>
            <a:r>
              <a:rPr lang="en-IN" dirty="0" smtClean="0"/>
              <a:t> in treatment of non cirrhotic NASH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46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Multicentric</a:t>
            </a:r>
            <a:r>
              <a:rPr lang="en-IN" dirty="0" smtClean="0"/>
              <a:t>, Phase 2b, randomised, double blind, placebo controlled trial </a:t>
            </a:r>
          </a:p>
          <a:p>
            <a:endParaRPr lang="en-IN" dirty="0"/>
          </a:p>
          <a:p>
            <a:r>
              <a:rPr lang="en-IN" dirty="0" smtClean="0"/>
              <a:t>STUDY POPULATION</a:t>
            </a:r>
          </a:p>
          <a:p>
            <a:r>
              <a:rPr lang="en-IN" dirty="0" smtClean="0"/>
              <a:t>Patients over 61 sites in United States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STUDY PERIOD</a:t>
            </a:r>
          </a:p>
          <a:p>
            <a:r>
              <a:rPr lang="en-IN" dirty="0" smtClean="0"/>
              <a:t>12 weeks screening period + 24 weeks treatment period</a:t>
            </a:r>
          </a:p>
          <a:p>
            <a:r>
              <a:rPr lang="en-IN" dirty="0" smtClean="0"/>
              <a:t>Patients were enrolled from 28 Sept 2021 to 15 Aug 2022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76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5" y="639192"/>
            <a:ext cx="10723485" cy="5537771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              </a:t>
            </a:r>
            <a:r>
              <a:rPr lang="en-IN" u="sng" dirty="0" smtClean="0"/>
              <a:t>INCLUSION CRITERIA</a:t>
            </a:r>
          </a:p>
          <a:p>
            <a:r>
              <a:rPr lang="en-IN" dirty="0" smtClean="0"/>
              <a:t>Age – 21 -75 years</a:t>
            </a:r>
          </a:p>
          <a:p>
            <a:r>
              <a:rPr lang="en-IN" dirty="0" smtClean="0"/>
              <a:t>Biopsy confirmed NASH with fibrosis score F2 or F3 as per NASH CRN system and NAS ≥ 4 with at least 1 in each of steatosis, ballooning degeneration and lobular inflammation. Biopsy done at screening or within 6 months prior to first day of screening</a:t>
            </a:r>
          </a:p>
          <a:p>
            <a:r>
              <a:rPr lang="en-IN" dirty="0" smtClean="0"/>
              <a:t>Females of child bearing potential must have a negative serum pregnancy test at screening and negative urine pregnancy test on day 1</a:t>
            </a:r>
          </a:p>
          <a:p>
            <a:r>
              <a:rPr lang="en-IN" dirty="0" smtClean="0"/>
              <a:t>All men and women of child bearing potential should use double contraception methods during and </a:t>
            </a:r>
            <a:r>
              <a:rPr lang="en-IN" dirty="0" err="1" smtClean="0"/>
              <a:t>upto</a:t>
            </a:r>
            <a:r>
              <a:rPr lang="en-IN" dirty="0" smtClean="0"/>
              <a:t> 30 days after the last dose of drug</a:t>
            </a:r>
          </a:p>
          <a:p>
            <a:r>
              <a:rPr lang="en-IN" dirty="0" smtClean="0"/>
              <a:t>Signed informed consent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41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47" y="630315"/>
            <a:ext cx="8763445" cy="5493382"/>
          </a:xfrm>
        </p:spPr>
      </p:pic>
      <p:sp>
        <p:nvSpPr>
          <p:cNvPr id="5" name="TextBox 4"/>
          <p:cNvSpPr txBox="1"/>
          <p:nvPr/>
        </p:nvSpPr>
        <p:spPr>
          <a:xfrm>
            <a:off x="8220695" y="6276513"/>
            <a:ext cx="356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Published in NEJM on June 24, 2023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5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724" y="239697"/>
            <a:ext cx="10608076" cy="593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                                  </a:t>
            </a:r>
            <a:r>
              <a:rPr lang="en-IN" u="sng" dirty="0" smtClean="0"/>
              <a:t>EXCLUSION CRITERIA</a:t>
            </a:r>
          </a:p>
          <a:p>
            <a:endParaRPr lang="en-IN" dirty="0" smtClean="0"/>
          </a:p>
          <a:p>
            <a:r>
              <a:rPr lang="en-IN" dirty="0" smtClean="0"/>
              <a:t>Liver </a:t>
            </a:r>
            <a:r>
              <a:rPr lang="en-IN" dirty="0" smtClean="0"/>
              <a:t>disorder other than NASH</a:t>
            </a:r>
          </a:p>
          <a:p>
            <a:r>
              <a:rPr lang="en-IN" dirty="0" smtClean="0"/>
              <a:t>Planned or history of liver transplantation</a:t>
            </a:r>
          </a:p>
          <a:p>
            <a:r>
              <a:rPr lang="en-IN" dirty="0" smtClean="0"/>
              <a:t>History or evidence of cirrhosis (fibrosis stage 4) or any clinical features of hepatic decompensation</a:t>
            </a:r>
          </a:p>
          <a:p>
            <a:r>
              <a:rPr lang="en-IN" dirty="0" smtClean="0"/>
              <a:t>Uncontrolled hypertension or newly detected HTN (&lt;2 months since diagnosis)</a:t>
            </a:r>
          </a:p>
          <a:p>
            <a:r>
              <a:rPr lang="en-IN" dirty="0" smtClean="0"/>
              <a:t>Uncontrolled or newly detected T2DM (&lt;3 months since diagnosis) </a:t>
            </a:r>
          </a:p>
          <a:p>
            <a:r>
              <a:rPr lang="en-IN" dirty="0" smtClean="0"/>
              <a:t>T1 DM</a:t>
            </a:r>
          </a:p>
          <a:p>
            <a:r>
              <a:rPr lang="en-IN" dirty="0" smtClean="0"/>
              <a:t>Chronic medical conditions</a:t>
            </a:r>
          </a:p>
          <a:p>
            <a:r>
              <a:rPr lang="en-IN" dirty="0" smtClean="0"/>
              <a:t>Unstable cardiovascular or cerebrovascular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40089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868" y="390617"/>
            <a:ext cx="10545932" cy="5786346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                      PRIMARY END POINTS AT WEEK 24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Improvement in fibrosis (reduction by ≥ 1 stage) with no worsening of NASH</a:t>
            </a:r>
          </a:p>
          <a:p>
            <a:endParaRPr lang="en-IN" dirty="0"/>
          </a:p>
          <a:p>
            <a:r>
              <a:rPr lang="en-IN" dirty="0" smtClean="0"/>
              <a:t>NASH resolution (total absence of ballooning and absent or mild inflammation) without worsening of fibrosis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8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RANDOMIZATION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Patients were randomly assigned to receive placebo once weekly, once in 2 weeks, 15 mg </a:t>
            </a:r>
            <a:r>
              <a:rPr lang="en-IN" dirty="0" err="1" smtClean="0"/>
              <a:t>Pegozafermin</a:t>
            </a:r>
            <a:r>
              <a:rPr lang="en-IN" dirty="0" smtClean="0"/>
              <a:t> once weekly, 30 mg once weekly or 44 mg once 2 weekly</a:t>
            </a:r>
          </a:p>
          <a:p>
            <a:r>
              <a:rPr lang="en-IN" dirty="0" smtClean="0"/>
              <a:t>Initially randomized in a ratio of 2:1:3:3:3</a:t>
            </a:r>
          </a:p>
          <a:p>
            <a:r>
              <a:rPr lang="en-IN" dirty="0" smtClean="0"/>
              <a:t>Later changed to 16:8:6:24:15</a:t>
            </a:r>
          </a:p>
          <a:p>
            <a:r>
              <a:rPr lang="en-IN" dirty="0" smtClean="0"/>
              <a:t>Limited randomization to 15 mg group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93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7" y="71020"/>
            <a:ext cx="10516817" cy="6785633"/>
          </a:xfrm>
        </p:spPr>
      </p:pic>
    </p:spTree>
    <p:extLst>
      <p:ext uri="{BB962C8B-B14F-4D97-AF65-F5344CB8AC3E}">
        <p14:creationId xmlns:p14="http://schemas.microsoft.com/office/powerpoint/2010/main" val="23280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4" y="1065318"/>
            <a:ext cx="11636052" cy="4598635"/>
          </a:xfrm>
        </p:spPr>
      </p:pic>
    </p:spTree>
    <p:extLst>
      <p:ext uri="{BB962C8B-B14F-4D97-AF65-F5344CB8AC3E}">
        <p14:creationId xmlns:p14="http://schemas.microsoft.com/office/powerpoint/2010/main" val="317931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6" y="157446"/>
            <a:ext cx="9000796" cy="6561056"/>
          </a:xfrm>
        </p:spPr>
      </p:pic>
    </p:spTree>
    <p:extLst>
      <p:ext uri="{BB962C8B-B14F-4D97-AF65-F5344CB8AC3E}">
        <p14:creationId xmlns:p14="http://schemas.microsoft.com/office/powerpoint/2010/main" val="9302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7" y="192938"/>
            <a:ext cx="8241207" cy="6419031"/>
          </a:xfrm>
        </p:spPr>
      </p:pic>
    </p:spTree>
    <p:extLst>
      <p:ext uri="{BB962C8B-B14F-4D97-AF65-F5344CB8AC3E}">
        <p14:creationId xmlns:p14="http://schemas.microsoft.com/office/powerpoint/2010/main" val="1569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69" y="457130"/>
            <a:ext cx="8055903" cy="5932898"/>
          </a:xfrm>
        </p:spPr>
      </p:pic>
    </p:spTree>
    <p:extLst>
      <p:ext uri="{BB962C8B-B14F-4D97-AF65-F5344CB8AC3E}">
        <p14:creationId xmlns:p14="http://schemas.microsoft.com/office/powerpoint/2010/main" val="29708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46" y="365125"/>
            <a:ext cx="10537054" cy="61141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FIBROSIS IMPROVEMENT WITHOUT WORSENING                           OF NASH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58" y="1154545"/>
            <a:ext cx="9313520" cy="5509268"/>
          </a:xfrm>
        </p:spPr>
      </p:pic>
    </p:spTree>
    <p:extLst>
      <p:ext uri="{BB962C8B-B14F-4D97-AF65-F5344CB8AC3E}">
        <p14:creationId xmlns:p14="http://schemas.microsoft.com/office/powerpoint/2010/main" val="12140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90" y="612559"/>
            <a:ext cx="10445306" cy="5724203"/>
          </a:xfrm>
        </p:spPr>
      </p:pic>
    </p:spTree>
    <p:extLst>
      <p:ext uri="{BB962C8B-B14F-4D97-AF65-F5344CB8AC3E}">
        <p14:creationId xmlns:p14="http://schemas.microsoft.com/office/powerpoint/2010/main" val="25815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NON ALCOHOLIC STEATOHEPATITIS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spectrum in </a:t>
            </a:r>
            <a:r>
              <a:rPr lang="en-IN" dirty="0" err="1" smtClean="0"/>
              <a:t>Nonalcoholic</a:t>
            </a:r>
            <a:r>
              <a:rPr lang="en-IN" dirty="0" smtClean="0"/>
              <a:t> Fatty Liver Disease</a:t>
            </a:r>
          </a:p>
          <a:p>
            <a:r>
              <a:rPr lang="en-IN" dirty="0" smtClean="0"/>
              <a:t>25% of patients with NAFLD are presumed to have NASH</a:t>
            </a:r>
          </a:p>
          <a:p>
            <a:r>
              <a:rPr lang="en-IN" dirty="0" smtClean="0"/>
              <a:t>NASH – </a:t>
            </a:r>
            <a:r>
              <a:rPr lang="en-IN" dirty="0" err="1" smtClean="0"/>
              <a:t>heterogenous</a:t>
            </a:r>
            <a:r>
              <a:rPr lang="en-IN" dirty="0" smtClean="0"/>
              <a:t> condition</a:t>
            </a:r>
          </a:p>
          <a:p>
            <a:r>
              <a:rPr lang="en-IN" dirty="0" smtClean="0"/>
              <a:t>Can improve to steatosis or normal histology </a:t>
            </a:r>
          </a:p>
          <a:p>
            <a:r>
              <a:rPr lang="en-IN" dirty="0" smtClean="0"/>
              <a:t>Can remain stable for years </a:t>
            </a:r>
          </a:p>
          <a:p>
            <a:r>
              <a:rPr lang="en-IN" dirty="0" smtClean="0"/>
              <a:t>Can progress to cirrhosis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25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637"/>
            <a:ext cx="10332868" cy="93989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NASH RESOLUTION WITHOUT WORSENING OF FIBROSIS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6" y="1340529"/>
            <a:ext cx="9846118" cy="4992725"/>
          </a:xfrm>
        </p:spPr>
      </p:pic>
    </p:spTree>
    <p:extLst>
      <p:ext uri="{BB962C8B-B14F-4D97-AF65-F5344CB8AC3E}">
        <p14:creationId xmlns:p14="http://schemas.microsoft.com/office/powerpoint/2010/main" val="29066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94" y="807868"/>
            <a:ext cx="9438769" cy="5457871"/>
          </a:xfrm>
        </p:spPr>
      </p:pic>
    </p:spTree>
    <p:extLst>
      <p:ext uri="{BB962C8B-B14F-4D97-AF65-F5344CB8AC3E}">
        <p14:creationId xmlns:p14="http://schemas.microsoft.com/office/powerpoint/2010/main" val="12777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365125"/>
            <a:ext cx="11265763" cy="1055302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Fibrosis improvement without worsening of NASH in patients with F4 fibrosis</a:t>
            </a:r>
            <a:endParaRPr lang="en-IN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49" y="1690688"/>
            <a:ext cx="6778697" cy="5081881"/>
          </a:xfrm>
        </p:spPr>
      </p:pic>
    </p:spTree>
    <p:extLst>
      <p:ext uri="{BB962C8B-B14F-4D97-AF65-F5344CB8AC3E}">
        <p14:creationId xmlns:p14="http://schemas.microsoft.com/office/powerpoint/2010/main" val="15950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0" y="66442"/>
            <a:ext cx="6747028" cy="6635018"/>
          </a:xfrm>
        </p:spPr>
      </p:pic>
    </p:spTree>
    <p:extLst>
      <p:ext uri="{BB962C8B-B14F-4D97-AF65-F5344CB8AC3E}">
        <p14:creationId xmlns:p14="http://schemas.microsoft.com/office/powerpoint/2010/main" val="10014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35" y="140092"/>
            <a:ext cx="8392398" cy="6507387"/>
          </a:xfrm>
        </p:spPr>
      </p:pic>
    </p:spTree>
    <p:extLst>
      <p:ext uri="{BB962C8B-B14F-4D97-AF65-F5344CB8AC3E}">
        <p14:creationId xmlns:p14="http://schemas.microsoft.com/office/powerpoint/2010/main" val="7473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                      </a:t>
            </a:r>
            <a:r>
              <a:rPr lang="en-IN" sz="4000" u="sng" dirty="0" smtClean="0"/>
              <a:t>CRITICAL APPRAISAL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 smtClean="0"/>
              <a:t>TITLE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      Is it interesting?       </a:t>
            </a:r>
            <a:r>
              <a:rPr lang="en-IN" b="1" dirty="0" smtClean="0"/>
              <a:t>YES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 smtClean="0"/>
              <a:t>ABSTRACT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Will the conclusions likely to be useful to you, in your area of clinical practice or research?     </a:t>
            </a:r>
            <a:r>
              <a:rPr lang="en-IN" b="1" dirty="0" smtClean="0"/>
              <a:t>YES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Whether the settings in the material methods are similar to your own settings?                  </a:t>
            </a:r>
            <a:r>
              <a:rPr lang="en-IN" b="1" dirty="0" smtClean="0"/>
              <a:t>YES</a:t>
            </a:r>
            <a:r>
              <a:rPr lang="en-IN" dirty="0" smtClean="0"/>
              <a:t>                                      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98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694"/>
            <a:ext cx="10515600" cy="717951"/>
          </a:xfrm>
        </p:spPr>
        <p:txBody>
          <a:bodyPr/>
          <a:lstStyle/>
          <a:p>
            <a:r>
              <a:rPr lang="en-IN" dirty="0" smtClean="0"/>
              <a:t>                    </a:t>
            </a:r>
            <a:r>
              <a:rPr lang="en-IN" sz="4000" u="sng" dirty="0" smtClean="0"/>
              <a:t>REFERENCE QUESTION</a:t>
            </a:r>
            <a:endParaRPr lang="en-IN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Is there a clear cut / specific research question?  </a:t>
            </a:r>
            <a:r>
              <a:rPr lang="en-IN" b="1" dirty="0" smtClean="0"/>
              <a:t>YES</a:t>
            </a:r>
          </a:p>
          <a:p>
            <a:endParaRPr lang="en-IN" dirty="0"/>
          </a:p>
          <a:p>
            <a:r>
              <a:rPr lang="en-IN" dirty="0" smtClean="0"/>
              <a:t>Was it feasible for the authors to study this question given there with the technical expertise and available facilities?    </a:t>
            </a:r>
            <a:r>
              <a:rPr lang="en-IN" b="1" dirty="0" smtClean="0"/>
              <a:t>YES</a:t>
            </a:r>
          </a:p>
          <a:p>
            <a:endParaRPr lang="en-IN" dirty="0"/>
          </a:p>
          <a:p>
            <a:r>
              <a:rPr lang="en-IN" dirty="0" smtClean="0"/>
              <a:t>Does the research question has some element of novelty? </a:t>
            </a:r>
            <a:r>
              <a:rPr lang="en-IN" b="1" dirty="0" smtClean="0"/>
              <a:t>YES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709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/>
          <a:lstStyle/>
          <a:p>
            <a:r>
              <a:rPr lang="en-IN" dirty="0" smtClean="0"/>
              <a:t>     </a:t>
            </a:r>
            <a:r>
              <a:rPr lang="en-IN" u="sng" dirty="0" smtClean="0"/>
              <a:t>GATE Framework Assessment: PECOT</a:t>
            </a:r>
            <a:endParaRPr lang="en-IN" u="sng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0CAE7F9-ED28-B633-4051-7D3A0E666A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65" y="1694314"/>
            <a:ext cx="1835055" cy="110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726518C-FE4F-5FDA-FF1D-39C9EE4F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97" y="3007742"/>
            <a:ext cx="134970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029">
            <a:extLst>
              <a:ext uri="{FF2B5EF4-FFF2-40B4-BE49-F238E27FC236}">
                <a16:creationId xmlns:a16="http://schemas.microsoft.com/office/drawing/2014/main" xmlns="" id="{A15638E3-F3B4-FBDE-5A17-CD2B30A6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397" y="4707379"/>
            <a:ext cx="1296988" cy="944563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71323" tIns="35662" rIns="71323" bIns="35662"/>
          <a:lstStyle/>
          <a:p>
            <a:pPr defTabSz="713232" eaLnBrk="0" hangingPunct="0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5584" y="179063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295225" y="342654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E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00540" y="3426541"/>
            <a:ext cx="195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C</a:t>
            </a:r>
            <a:endParaRPr lang="en-IN" sz="2400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xmlns="" id="{A5510AE0-37EB-3D64-DF43-9F820398B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4928" y="3071673"/>
            <a:ext cx="1448" cy="107906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55584" y="4994994"/>
            <a:ext cx="44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O</a:t>
            </a:r>
            <a:endParaRPr lang="en-IN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77374" y="1985701"/>
            <a:ext cx="206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PARTICIPANTS : </a:t>
            </a:r>
            <a:r>
              <a:rPr lang="en-IN" dirty="0" smtClean="0"/>
              <a:t>222 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045905" y="3305681"/>
            <a:ext cx="226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PEGOZAFERMIN</a:t>
            </a:r>
            <a:r>
              <a:rPr lang="en-IN" dirty="0" smtClean="0"/>
              <a:t> : 151 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7332956" y="3426541"/>
            <a:ext cx="1447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PLACEBO</a:t>
            </a:r>
            <a:r>
              <a:rPr lang="en-IN" dirty="0" smtClean="0"/>
              <a:t> </a:t>
            </a:r>
            <a:r>
              <a:rPr lang="en-IN" dirty="0" smtClean="0"/>
              <a:t>: </a:t>
            </a:r>
            <a:r>
              <a:rPr lang="en-IN" dirty="0" smtClean="0"/>
              <a:t>71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043401" y="4994994"/>
            <a:ext cx="209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PRIMARY ENDPOINT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7421732" y="5041160"/>
            <a:ext cx="229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DURATION : </a:t>
            </a:r>
            <a:r>
              <a:rPr lang="en-IN" dirty="0" smtClean="0"/>
              <a:t>24 WEEKS</a:t>
            </a:r>
            <a:endParaRPr lang="en-IN" dirty="0"/>
          </a:p>
        </p:txBody>
      </p:sp>
      <p:sp>
        <p:nvSpPr>
          <p:cNvPr id="19" name="Line 1027">
            <a:extLst>
              <a:ext uri="{FF2B5EF4-FFF2-40B4-BE49-F238E27FC236}">
                <a16:creationId xmlns:a16="http://schemas.microsoft.com/office/drawing/2014/main" xmlns="" id="{BC043B81-2B03-89A5-9A14-73AA2097CF2F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6830820" y="5287359"/>
            <a:ext cx="58472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71323" tIns="35662" rIns="71323" bIns="35662"/>
          <a:lstStyle/>
          <a:p>
            <a:pPr defTabSz="713232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Line 1033">
            <a:extLst>
              <a:ext uri="{FF2B5EF4-FFF2-40B4-BE49-F238E27FC236}">
                <a16:creationId xmlns:a16="http://schemas.microsoft.com/office/drawing/2014/main" xmlns="" id="{1B791E0D-F0B9-7A55-FF54-8E389250FBC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708393" y="5159735"/>
            <a:ext cx="624563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lIns="71323" tIns="35662" rIns="71323" bIns="35662"/>
          <a:lstStyle/>
          <a:p>
            <a:pPr defTabSz="713232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7326" y="51180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700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480" y="781235"/>
            <a:ext cx="10590320" cy="5395728"/>
          </a:xfrm>
        </p:spPr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                    </a:t>
            </a:r>
            <a:r>
              <a:rPr lang="en-IN" sz="4400" dirty="0" smtClean="0"/>
              <a:t>ASSESSING VALIDITY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878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467" dirty="0"/>
              <a:t>The </a:t>
            </a:r>
            <a:r>
              <a:rPr lang="en-US" sz="3467" dirty="0" err="1"/>
              <a:t>RAMMbo</a:t>
            </a:r>
            <a:r>
              <a:rPr lang="en-US" sz="3467" dirty="0"/>
              <a:t> acronym : Assessing study bias</a:t>
            </a:r>
            <a:br>
              <a:rPr lang="en-US" sz="3467" dirty="0"/>
            </a:br>
            <a:endParaRPr sz="3467"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17250" y="1097600"/>
            <a:ext cx="11268050" cy="55941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AFF8A0BE-E78A-977D-CEB1-BF00BF885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1" y="1947334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P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05666438-C5B2-AF8B-AB04-DD9874DC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9" y="3725334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E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203769A1-2721-4244-FF76-EF4AF201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39" y="3725334"/>
            <a:ext cx="455612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C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A8FB4AF4-63A8-15A4-DB66-2453DD584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5418667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O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xmlns="" id="{BFE0FF4B-64C2-20DB-3808-E2DBBE44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851" y="5842000"/>
            <a:ext cx="457200" cy="677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4108" tIns="46228" rIns="94108" bIns="46228" anchor="ctr"/>
          <a:lstStyle/>
          <a:p>
            <a:r>
              <a:rPr lang="en-US" sz="2933" b="1" dirty="0"/>
              <a:t>T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xmlns="" id="{9AE101DD-B2F3-CAC9-7ECC-801EDB2ADB21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3067758" y="5977820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xmlns="" id="{A44636CB-78C6-AD42-4B79-421D9C40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3307295"/>
            <a:ext cx="1468439" cy="147813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0A8C98FE-1A9C-377B-AC84-5967E07CA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5175253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4" name="Line 10">
            <a:extLst>
              <a:ext uri="{FF2B5EF4-FFF2-40B4-BE49-F238E27FC236}">
                <a16:creationId xmlns:a16="http://schemas.microsoft.com/office/drawing/2014/main" xmlns="" id="{66A23688-D03C-B8A2-FC2D-47BE5F5B9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3291419"/>
            <a:ext cx="0" cy="311679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5" name="AutoShape 11">
            <a:extLst>
              <a:ext uri="{FF2B5EF4-FFF2-40B4-BE49-F238E27FC236}">
                <a16:creationId xmlns:a16="http://schemas.microsoft.com/office/drawing/2014/main" xmlns="" id="{4F2E64EE-E7A7-00C9-32CE-C377894A272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114800" y="1862668"/>
            <a:ext cx="1746251" cy="1169459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xmlns="" id="{6310C376-879C-B5D1-CFD6-381EB4CC7E19}"/>
              </a:ext>
            </a:extLst>
          </p:cNvPr>
          <p:cNvSpPr>
            <a:spLocks noChangeShapeType="1"/>
          </p:cNvSpPr>
          <p:nvPr/>
        </p:nvSpPr>
        <p:spPr bwMode="black">
          <a:xfrm>
            <a:off x="4338637" y="57573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xmlns="" id="{A1A54FC0-9407-049D-0A16-20AF32FFAB2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276602" y="5782028"/>
            <a:ext cx="722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EDC9199D-4727-FE2A-D9E3-EB011B5FBD0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286001" y="2032000"/>
            <a:ext cx="666751" cy="34094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5097" tIns="47549" rIns="95097" bIns="47549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P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E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C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O</a:t>
            </a:r>
            <a:endParaRPr lang="en-US" sz="2533" dirty="0"/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sz="2533" b="1" dirty="0"/>
              <a:t>T</a:t>
            </a:r>
            <a:endParaRPr lang="en-US" sz="2533" dirty="0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xmlns="" id="{F6580EE0-DC5D-ADCF-5C1D-8181FBCF82B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553200" y="1950862"/>
            <a:ext cx="3962400" cy="301958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5097" tIns="47549" rIns="95097" bIns="47549">
            <a:spAutoFit/>
          </a:bodyPr>
          <a:lstStyle/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R</a:t>
            </a:r>
            <a:r>
              <a:rPr lang="en-US" sz="2533" dirty="0"/>
              <a:t>ecruitment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A</a:t>
            </a:r>
            <a:r>
              <a:rPr lang="en-US" sz="2533" dirty="0"/>
              <a:t>llocation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M</a:t>
            </a:r>
            <a:r>
              <a:rPr lang="en-US" sz="2533" dirty="0"/>
              <a:t>aintenance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M</a:t>
            </a:r>
            <a:r>
              <a:rPr lang="en-US" sz="2533" dirty="0"/>
              <a:t>easurement of outcome </a:t>
            </a:r>
          </a:p>
          <a:p>
            <a:pPr marL="303776" indent="-303776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533" b="1" dirty="0"/>
              <a:t>B</a:t>
            </a:r>
            <a:r>
              <a:rPr lang="en-US" sz="2533" dirty="0"/>
              <a:t>lind or </a:t>
            </a:r>
            <a:r>
              <a:rPr lang="en-US" sz="2533" b="1" dirty="0"/>
              <a:t>O</a:t>
            </a:r>
            <a:r>
              <a:rPr lang="en-US" sz="2533" dirty="0"/>
              <a:t>bjective</a:t>
            </a:r>
          </a:p>
        </p:txBody>
      </p:sp>
    </p:spTree>
    <p:extLst>
      <p:ext uri="{BB962C8B-B14F-4D97-AF65-F5344CB8AC3E}">
        <p14:creationId xmlns:p14="http://schemas.microsoft.com/office/powerpoint/2010/main" val="432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746" y="577049"/>
            <a:ext cx="10537054" cy="5599914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err="1" smtClean="0"/>
              <a:t>Macrovesicular</a:t>
            </a:r>
            <a:r>
              <a:rPr lang="en-IN" dirty="0" smtClean="0"/>
              <a:t> fat accumulation in more than 5% of hepatocytes is the defining feature of NAFLD</a:t>
            </a:r>
          </a:p>
          <a:p>
            <a:r>
              <a:rPr lang="en-IN" dirty="0" smtClean="0"/>
              <a:t>Hepatocyte ballooning, degeneration and lobular inflammation of a mixed inflammatory cell infiltrate – NASH</a:t>
            </a:r>
          </a:p>
          <a:p>
            <a:r>
              <a:rPr lang="en-IN" dirty="0" smtClean="0"/>
              <a:t>Fibrosis – </a:t>
            </a:r>
            <a:r>
              <a:rPr lang="en-IN" dirty="0" err="1" smtClean="0"/>
              <a:t>perisinusoidal</a:t>
            </a:r>
            <a:r>
              <a:rPr lang="en-IN" dirty="0" smtClean="0"/>
              <a:t> and </a:t>
            </a:r>
            <a:r>
              <a:rPr lang="en-IN" dirty="0" err="1" smtClean="0"/>
              <a:t>pericellular</a:t>
            </a:r>
            <a:r>
              <a:rPr lang="en-IN" dirty="0" smtClean="0"/>
              <a:t> (chicken – wire)</a:t>
            </a:r>
          </a:p>
          <a:p>
            <a:r>
              <a:rPr lang="en-IN" dirty="0" smtClean="0"/>
              <a:t>Alcohol associated steatosis and steatohepatitis are histologically indistinguishable</a:t>
            </a:r>
          </a:p>
          <a:p>
            <a:r>
              <a:rPr lang="en-IN" dirty="0" smtClean="0"/>
              <a:t>Fibro occlusive venous lesions and bile stasis – more in alcohol associated steatohepatitis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67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sz="64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setting &amp; eligibility criteria well described ? YES                               </a:t>
            </a: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Participants  representative  of  eligible ? YES</a:t>
            </a: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Prognostic/risk profile appropriate to study question? YES</a:t>
            </a: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Randomization process described adequately? YES </a:t>
            </a:r>
            <a:endParaRPr lang="en-IN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3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R</a:t>
            </a:r>
            <a:r>
              <a:rPr lang="en-US" sz="72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dirty="0"/>
          </a:p>
        </p:txBody>
      </p:sp>
      <p:sp>
        <p:nvSpPr>
          <p:cNvPr id="60" name="Line 1027">
            <a:extLst>
              <a:ext uri="{FF2B5EF4-FFF2-40B4-BE49-F238E27FC236}">
                <a16:creationId xmlns:a16="http://schemas.microsoft.com/office/drawing/2014/main" xmlns="" id="{472EF18F-B8BB-3B2E-DCF7-5136EBB8FE28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4284101" y="5944204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1" name="Oval 1028">
            <a:extLst>
              <a:ext uri="{FF2B5EF4-FFF2-40B4-BE49-F238E27FC236}">
                <a16:creationId xmlns:a16="http://schemas.microsoft.com/office/drawing/2014/main" xmlns="" id="{A8AAF5C4-E5EA-FF96-2AC5-4A6DEF3F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017" y="3293605"/>
            <a:ext cx="1704975" cy="171626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2" name="Rectangle 1029">
            <a:extLst>
              <a:ext uri="{FF2B5EF4-FFF2-40B4-BE49-F238E27FC236}">
                <a16:creationId xmlns:a16="http://schemas.microsoft.com/office/drawing/2014/main" xmlns="" id="{33D514E4-1D72-0BC7-15FE-570BF651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009" y="5173925"/>
            <a:ext cx="1296988" cy="12594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63" name="Line 1030">
            <a:extLst>
              <a:ext uri="{FF2B5EF4-FFF2-40B4-BE49-F238E27FC236}">
                <a16:creationId xmlns:a16="http://schemas.microsoft.com/office/drawing/2014/main" xmlns="" id="{F53A744E-73D3-5FC8-E4C5-1DE9C1DDC6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0503" y="3321887"/>
            <a:ext cx="0" cy="3077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4" name="Line 1031">
            <a:extLst>
              <a:ext uri="{FF2B5EF4-FFF2-40B4-BE49-F238E27FC236}">
                <a16:creationId xmlns:a16="http://schemas.microsoft.com/office/drawing/2014/main" xmlns="" id="{D5CD23F6-E97A-7412-1D60-943B2C31E109}"/>
              </a:ext>
            </a:extLst>
          </p:cNvPr>
          <p:cNvSpPr>
            <a:spLocks noChangeShapeType="1"/>
          </p:cNvSpPr>
          <p:nvPr/>
        </p:nvSpPr>
        <p:spPr bwMode="black">
          <a:xfrm>
            <a:off x="5252677" y="5729924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65" name="Line 1032">
            <a:extLst>
              <a:ext uri="{FF2B5EF4-FFF2-40B4-BE49-F238E27FC236}">
                <a16:creationId xmlns:a16="http://schemas.microsoft.com/office/drawing/2014/main" xmlns="" id="{15A2744A-C758-A83C-BC6F-57C7157B9D4D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475875" y="5729924"/>
            <a:ext cx="722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66" name="Text Box 1033">
            <a:extLst>
              <a:ext uri="{FF2B5EF4-FFF2-40B4-BE49-F238E27FC236}">
                <a16:creationId xmlns:a16="http://schemas.microsoft.com/office/drawing/2014/main" xmlns="" id="{452E7AAC-8C78-2809-BF70-B45702460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232" y="3668468"/>
            <a:ext cx="8815526" cy="8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400" dirty="0" smtClean="0">
                <a:latin typeface="+mj-lt"/>
              </a:rPr>
              <a:t>PEGOZAFERMIN</a:t>
            </a:r>
            <a:r>
              <a:rPr lang="en-AU" sz="2400" dirty="0" smtClean="0">
                <a:latin typeface="+mj-lt"/>
              </a:rPr>
              <a:t>- 151                                                PLACEBO - 71</a:t>
            </a:r>
            <a:endParaRPr lang="en-AU" sz="2400" dirty="0">
              <a:latin typeface="+mj-lt"/>
            </a:endParaRPr>
          </a:p>
          <a:p>
            <a:pPr eaLnBrk="0" hangingPunct="0"/>
            <a:r>
              <a:rPr lang="en-AU" sz="2400" dirty="0">
                <a:latin typeface="+mj-lt"/>
              </a:rPr>
              <a:t> </a:t>
            </a:r>
          </a:p>
        </p:txBody>
      </p:sp>
      <p:sp>
        <p:nvSpPr>
          <p:cNvPr id="67" name="Text Box 1034">
            <a:extLst>
              <a:ext uri="{FF2B5EF4-FFF2-40B4-BE49-F238E27FC236}">
                <a16:creationId xmlns:a16="http://schemas.microsoft.com/office/drawing/2014/main" xmlns="" id="{1ABD0B0B-2521-759F-AB45-41180BA4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2" y="5425429"/>
            <a:ext cx="475783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/>
              <a:t>O</a:t>
            </a:r>
          </a:p>
        </p:txBody>
      </p:sp>
      <p:sp>
        <p:nvSpPr>
          <p:cNvPr id="68" name="AutoShape 1037">
            <a:extLst>
              <a:ext uri="{FF2B5EF4-FFF2-40B4-BE49-F238E27FC236}">
                <a16:creationId xmlns:a16="http://schemas.microsoft.com/office/drawing/2014/main" xmlns="" id="{1F94ED05-3BF3-BAF8-A275-CA78D5F109F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05401" y="996702"/>
            <a:ext cx="1746251" cy="116945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 dirty="0"/>
          </a:p>
        </p:txBody>
      </p:sp>
      <p:sp>
        <p:nvSpPr>
          <p:cNvPr id="69" name="Text Box 1038">
            <a:extLst>
              <a:ext uri="{FF2B5EF4-FFF2-40B4-BE49-F238E27FC236}">
                <a16:creationId xmlns:a16="http://schemas.microsoft.com/office/drawing/2014/main" xmlns="" id="{CC748F07-FD75-7C1B-0CEB-8614435BD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188" y="1100739"/>
            <a:ext cx="796384" cy="46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400" dirty="0" smtClean="0">
                <a:latin typeface="+mj-lt"/>
              </a:rPr>
              <a:t>  </a:t>
            </a:r>
            <a:r>
              <a:rPr lang="en-AU" sz="2400" dirty="0" smtClean="0">
                <a:latin typeface="+mj-lt"/>
              </a:rPr>
              <a:t>222</a:t>
            </a:r>
            <a:endParaRPr lang="en-AU" sz="2400" dirty="0">
              <a:latin typeface="+mj-lt"/>
            </a:endParaRPr>
          </a:p>
        </p:txBody>
      </p:sp>
      <p:sp>
        <p:nvSpPr>
          <p:cNvPr id="70" name="Line 1040">
            <a:extLst>
              <a:ext uri="{FF2B5EF4-FFF2-40B4-BE49-F238E27FC236}">
                <a16:creationId xmlns:a16="http://schemas.microsoft.com/office/drawing/2014/main" xmlns="" id="{6B85BE4E-1C8C-F5FF-E5DF-26A6B22D96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1903" y="2076546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1" name="Line 1041">
            <a:extLst>
              <a:ext uri="{FF2B5EF4-FFF2-40B4-BE49-F238E27FC236}">
                <a16:creationId xmlns:a16="http://schemas.microsoft.com/office/drawing/2014/main" xmlns="" id="{A78CC0C9-4CB2-8AA9-B42B-0BF8712E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700" y="2134555"/>
            <a:ext cx="228600" cy="9313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5097" tIns="47549" rIns="95097" bIns="47549" anchor="ctr"/>
          <a:lstStyle/>
          <a:p>
            <a:endParaRPr lang="en-US" sz="2400"/>
          </a:p>
        </p:txBody>
      </p:sp>
      <p:sp>
        <p:nvSpPr>
          <p:cNvPr id="72" name="Text Box 1042">
            <a:extLst>
              <a:ext uri="{FF2B5EF4-FFF2-40B4-BE49-F238E27FC236}">
                <a16:creationId xmlns:a16="http://schemas.microsoft.com/office/drawing/2014/main" xmlns="" id="{9895B35A-FD34-01FD-CD16-94C921A8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863" y="2897564"/>
            <a:ext cx="8458200" cy="46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algn="ctr" eaLnBrk="0" hangingPunct="0"/>
            <a:r>
              <a:rPr lang="en-AU" sz="2400" dirty="0">
                <a:latin typeface="+mj-lt"/>
              </a:rPr>
              <a:t>Randomization</a:t>
            </a:r>
          </a:p>
        </p:txBody>
      </p:sp>
      <p:sp>
        <p:nvSpPr>
          <p:cNvPr id="73" name="Text Box 1057">
            <a:extLst>
              <a:ext uri="{FF2B5EF4-FFF2-40B4-BE49-F238E27FC236}">
                <a16:creationId xmlns:a16="http://schemas.microsoft.com/office/drawing/2014/main" xmlns="" id="{766B9931-73FB-9FCB-0E0B-80F28AE8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1063" y="2681005"/>
            <a:ext cx="3048000" cy="83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7" tIns="47549" rIns="95097" bIns="47549">
            <a:spAutoFit/>
          </a:bodyPr>
          <a:lstStyle/>
          <a:p>
            <a:pPr algn="ctr" eaLnBrk="0" hangingPunct="0"/>
            <a:r>
              <a:rPr lang="en-AU" sz="2400" dirty="0" smtClean="0">
                <a:latin typeface="+mj-lt"/>
              </a:rPr>
              <a:t>1</a:t>
            </a:r>
            <a:r>
              <a:rPr lang="en-AU" sz="2400" dirty="0" smtClean="0">
                <a:latin typeface="+mj-lt"/>
              </a:rPr>
              <a:t>6:8:6:24:15</a:t>
            </a:r>
            <a:r>
              <a:rPr lang="en-AU" sz="2400" dirty="0" smtClean="0">
                <a:latin typeface="+mj-lt"/>
              </a:rPr>
              <a:t> </a:t>
            </a:r>
            <a:r>
              <a:rPr lang="en-AU" sz="2400" dirty="0">
                <a:latin typeface="+mj-lt"/>
              </a:rPr>
              <a:t>ratio for baseline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506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dirty="0" err="1"/>
              <a:t>RA</a:t>
            </a:r>
            <a:r>
              <a:rPr lang="en-AU" sz="6400" dirty="0" err="1"/>
              <a:t>M</a:t>
            </a:r>
            <a:r>
              <a:rPr lang="en-AU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16900" y="1587333"/>
            <a:ext cx="11168400" cy="510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2" name="Line 3">
            <a:extLst>
              <a:ext uri="{FF2B5EF4-FFF2-40B4-BE49-F238E27FC236}">
                <a16:creationId xmlns:a16="http://schemas.microsoft.com/office/drawing/2014/main" xmlns="" id="{85B14E92-937C-5650-4F57-03A9BBB67894}"/>
              </a:ext>
            </a:extLst>
          </p:cNvPr>
          <p:cNvSpPr>
            <a:spLocks noChangeShapeType="1"/>
          </p:cNvSpPr>
          <p:nvPr/>
        </p:nvSpPr>
        <p:spPr bwMode="auto">
          <a:xfrm rot="-5400000" flipH="1" flipV="1">
            <a:off x="100365" y="4372849"/>
            <a:ext cx="41363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3" name="Oval 4">
            <a:extLst>
              <a:ext uri="{FF2B5EF4-FFF2-40B4-BE49-F238E27FC236}">
                <a16:creationId xmlns:a16="http://schemas.microsoft.com/office/drawing/2014/main" xmlns="" id="{DA1FA78F-90F8-930A-F545-72B40043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045" y="2241563"/>
            <a:ext cx="1843088" cy="25400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xmlns="" id="{9A261C15-3123-7F4B-54A1-972C1E243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1599" y="2347023"/>
            <a:ext cx="0" cy="40939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xmlns="" id="{64D59118-2C0E-02BD-F7D6-F628B5881913}"/>
              </a:ext>
            </a:extLst>
          </p:cNvPr>
          <p:cNvSpPr>
            <a:spLocks noChangeShapeType="1"/>
          </p:cNvSpPr>
          <p:nvPr/>
        </p:nvSpPr>
        <p:spPr bwMode="black">
          <a:xfrm>
            <a:off x="2552945" y="6020833"/>
            <a:ext cx="1263651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4ADE8B9B-000D-0361-BDC0-4C712B88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0"/>
            <a:ext cx="1600200" cy="4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eaLnBrk="0" hangingPunct="0"/>
            <a:r>
              <a:rPr lang="en-AU" sz="2133" dirty="0"/>
              <a:t>        </a:t>
            </a:r>
          </a:p>
        </p:txBody>
      </p:sp>
      <p:sp>
        <p:nvSpPr>
          <p:cNvPr id="29" name="Text Box 10">
            <a:extLst>
              <a:ext uri="{FF2B5EF4-FFF2-40B4-BE49-F238E27FC236}">
                <a16:creationId xmlns:a16="http://schemas.microsoft.com/office/drawing/2014/main" xmlns="" id="{EB5F1742-3D11-EEFB-D6A9-6CB673971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582" y="5692420"/>
            <a:ext cx="475783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31" name="Text Box 12">
            <a:extLst>
              <a:ext uri="{FF2B5EF4-FFF2-40B4-BE49-F238E27FC236}">
                <a16:creationId xmlns:a16="http://schemas.microsoft.com/office/drawing/2014/main" xmlns="" id="{BF326027-8FDB-A256-B6A9-28D370CE4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550305"/>
            <a:ext cx="5831840" cy="120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49" rIns="95097" bIns="47549">
            <a:spAutoFit/>
          </a:bodyPr>
          <a:lstStyle/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AU" sz="2400" dirty="0"/>
              <a:t>Good </a:t>
            </a:r>
            <a:r>
              <a:rPr lang="en-AU" sz="2400" b="1" dirty="0"/>
              <a:t>Maintenance </a:t>
            </a:r>
            <a:r>
              <a:rPr lang="en-AU" sz="2400" dirty="0"/>
              <a:t>? </a:t>
            </a:r>
          </a:p>
          <a:p>
            <a:pPr marL="380990" indent="-380990" eaLnBrk="0" hangingPunct="0">
              <a:buFont typeface="Arial" panose="020B0604020202020204" pitchFamily="34" charset="0"/>
              <a:buChar char="•"/>
            </a:pPr>
            <a:r>
              <a:rPr lang="en-AU" sz="2400" dirty="0"/>
              <a:t>Did most participants remain in allocated groups  ?  </a:t>
            </a:r>
            <a:r>
              <a:rPr lang="en-AU" sz="2400" b="1" dirty="0"/>
              <a:t>YES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9AFAD76-0BB9-48CD-6FEA-989F15F55C51}"/>
              </a:ext>
            </a:extLst>
          </p:cNvPr>
          <p:cNvSpPr txBox="1"/>
          <p:nvPr/>
        </p:nvSpPr>
        <p:spPr>
          <a:xfrm>
            <a:off x="5486401" y="2773680"/>
            <a:ext cx="6081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 eaLnBrk="0" hangingPunct="0">
              <a:buFont typeface="Arial" panose="020B0604020202020204" pitchFamily="34" charset="0"/>
              <a:buChar char="•"/>
              <a:defRPr/>
            </a:pPr>
            <a:r>
              <a:rPr lang="en-AU" sz="2400" kern="0" dirty="0">
                <a:solidFill>
                  <a:sysClr val="windowText" lastClr="000000"/>
                </a:solidFill>
              </a:rPr>
              <a:t>Participants &amp;/or investigators blind to exposure (and comparison exposure)?  </a:t>
            </a:r>
            <a:r>
              <a:rPr lang="en-A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en-AU" sz="2400" kern="0" dirty="0" smtClean="0">
                <a:solidFill>
                  <a:sysClr val="windowText" lastClr="000000"/>
                </a:solidFill>
              </a:rPr>
              <a:t>                           </a:t>
            </a:r>
            <a:endParaRPr lang="en-AU" sz="2400" kern="0" dirty="0">
              <a:solidFill>
                <a:sysClr val="windowText" lastClr="000000"/>
              </a:solidFill>
            </a:endParaRPr>
          </a:p>
          <a:p>
            <a:pPr marL="380990" indent="-380990" algn="just" defTabSz="1219170" eaLnBrk="0" hangingPunct="0">
              <a:buFont typeface="Arial" panose="020B0604020202020204" pitchFamily="34" charset="0"/>
              <a:buChar char="•"/>
              <a:defRPr/>
            </a:pPr>
            <a:endParaRPr lang="en-AU" sz="2400" kern="0" dirty="0">
              <a:solidFill>
                <a:sysClr val="windowText" lastClr="000000"/>
              </a:solidFill>
            </a:endParaRPr>
          </a:p>
          <a:p>
            <a:pPr marL="380990" indent="-380990" algn="just" eaLnBrk="0" hangingPunct="0">
              <a:buFont typeface="Arial" panose="020B0604020202020204" pitchFamily="34" charset="0"/>
              <a:buChar char="•"/>
              <a:defRPr/>
            </a:pPr>
            <a:r>
              <a:rPr lang="en-AU" sz="2400" kern="0" dirty="0">
                <a:solidFill>
                  <a:sysClr val="windowText" lastClr="000000"/>
                </a:solidFill>
              </a:rPr>
              <a:t>Compliance high &amp; similar in EG &amp;CG? </a:t>
            </a:r>
            <a:r>
              <a:rPr lang="en-A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en-AU" sz="24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80990" indent="-380990" algn="just" defTabSz="1219170" eaLnBrk="0" hangingPunct="0">
              <a:buFont typeface="Arial" panose="020B0604020202020204" pitchFamily="34" charset="0"/>
              <a:buChar char="•"/>
              <a:defRPr/>
            </a:pPr>
            <a:r>
              <a:rPr lang="en-AU" sz="2400" kern="0" dirty="0">
                <a:solidFill>
                  <a:sysClr val="windowText" lastClr="000000"/>
                </a:solidFill>
              </a:rPr>
              <a:t>Completeness of follow-up high &amp; similar in EG &amp;CG? </a:t>
            </a:r>
            <a:r>
              <a:rPr lang="en-AU" sz="2400" b="1" kern="0" dirty="0">
                <a:solidFill>
                  <a:sysClr val="windowText" lastClr="000000"/>
                </a:solidFill>
              </a:rPr>
              <a:t>YES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7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AU" dirty="0" err="1"/>
              <a:t>RAM</a:t>
            </a:r>
            <a:r>
              <a:rPr lang="en-AU" sz="6400" dirty="0" err="1"/>
              <a:t>Mbo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523782" y="958788"/>
            <a:ext cx="11161517" cy="58992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761981" indent="-457189" algn="l">
              <a:lnSpc>
                <a:spcPct val="15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xmlns="" id="{7891284C-15A0-4EC2-88CF-438084118BE7}"/>
              </a:ext>
            </a:extLst>
          </p:cNvPr>
          <p:cNvSpPr>
            <a:spLocks noChangeShapeType="1"/>
          </p:cNvSpPr>
          <p:nvPr/>
        </p:nvSpPr>
        <p:spPr bwMode="auto">
          <a:xfrm rot="-5400000" flipH="1">
            <a:off x="1629483" y="5840944"/>
            <a:ext cx="817387" cy="669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3" name="Line 6">
            <a:extLst>
              <a:ext uri="{FF2B5EF4-FFF2-40B4-BE49-F238E27FC236}">
                <a16:creationId xmlns:a16="http://schemas.microsoft.com/office/drawing/2014/main" xmlns="" id="{88FD5E13-524A-7C15-F3E0-FC6CC9271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2201334"/>
            <a:ext cx="0" cy="448733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43477D54-CEB2-935F-FF28-3EFAAB4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2" y="3155284"/>
            <a:ext cx="1553258" cy="5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2933" dirty="0"/>
              <a:t>EG    </a:t>
            </a:r>
            <a:r>
              <a:rPr lang="en-AU" sz="2933" dirty="0" smtClean="0"/>
              <a:t>  CG</a:t>
            </a:r>
            <a:endParaRPr lang="en-AU" sz="293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5ADA74-ABBC-94D5-2067-9EF87D5E5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19378" y="5090586"/>
            <a:ext cx="1719263" cy="166863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xmlns="" id="{28E58801-F161-6031-BD74-64B7A4DFBD2C}"/>
              </a:ext>
            </a:extLst>
          </p:cNvPr>
          <p:cNvSpPr>
            <a:spLocks noChangeAspect="1" noChangeShapeType="1"/>
          </p:cNvSpPr>
          <p:nvPr/>
        </p:nvSpPr>
        <p:spPr bwMode="black">
          <a:xfrm>
            <a:off x="2641602" y="5924906"/>
            <a:ext cx="1674813" cy="176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96D2925C-B1D2-8742-F3A6-322A7E6C0DD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189290" y="5535084"/>
            <a:ext cx="543110" cy="73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4133" dirty="0"/>
              <a:t>O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9DA3892C-45C7-45E7-788A-E45334DC6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544" y="5681036"/>
            <a:ext cx="400442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xmlns="" id="{C0F544A5-1366-C13F-914C-279FEE056A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3223" y="1097600"/>
            <a:ext cx="1713191" cy="94248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CA9F4446-37BF-CE46-3FC6-0A88885C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49" y="1064361"/>
            <a:ext cx="413266" cy="60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97" tIns="47549" rIns="95097" bIns="47549">
            <a:spAutoFit/>
          </a:bodyPr>
          <a:lstStyle/>
          <a:p>
            <a:pPr eaLnBrk="0" hangingPunct="0"/>
            <a:r>
              <a:rPr lang="en-AU" sz="3333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xmlns="" id="{58CBAA9F-B995-975A-D1D2-3A13FF91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223" y="2402497"/>
            <a:ext cx="1843087" cy="1855611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5097" tIns="47549" rIns="95097" bIns="47549"/>
          <a:lstStyle/>
          <a:p>
            <a:pPr eaLnBrk="0" hangingPunct="0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06782E-AD98-E692-F292-BA4FD2C4D605}"/>
              </a:ext>
            </a:extLst>
          </p:cNvPr>
          <p:cNvSpPr txBox="1"/>
          <p:nvPr/>
        </p:nvSpPr>
        <p:spPr>
          <a:xfrm>
            <a:off x="5586375" y="1997703"/>
            <a:ext cx="558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hangingPunct="0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+mj-lt"/>
              </a:rPr>
              <a:t>Measurement 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of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outcomes</a:t>
            </a: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 eaLnBrk="0" hangingPunct="0">
              <a:defRPr/>
            </a:pPr>
            <a:r>
              <a:rPr lang="en-AU" sz="2400" b="1" kern="0" dirty="0">
                <a:solidFill>
                  <a:sysClr val="windowText" lastClr="000000"/>
                </a:solidFill>
                <a:latin typeface="+mj-lt"/>
              </a:rPr>
              <a:t>blind 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or </a:t>
            </a:r>
            <a:r>
              <a:rPr lang="en-AU" sz="2400" b="1" kern="0" dirty="0">
                <a:solidFill>
                  <a:sysClr val="windowText" lastClr="000000"/>
                </a:solidFill>
                <a:latin typeface="+mj-lt"/>
              </a:rPr>
              <a:t>objective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?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D4750C-4672-5648-6C06-B40B9185C67C}"/>
              </a:ext>
            </a:extLst>
          </p:cNvPr>
          <p:cNvSpPr txBox="1"/>
          <p:nvPr/>
        </p:nvSpPr>
        <p:spPr>
          <a:xfrm>
            <a:off x="6736081" y="413953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7FEBD-F3AE-4AAB-5300-89B845994447}"/>
              </a:ext>
            </a:extLst>
          </p:cNvPr>
          <p:cNvSpPr txBox="1"/>
          <p:nvPr/>
        </p:nvSpPr>
        <p:spPr>
          <a:xfrm>
            <a:off x="5586375" y="3173704"/>
            <a:ext cx="5764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Outcome measurements were   </a:t>
            </a:r>
            <a:r>
              <a:rPr lang="en-AU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OBJECTIVE</a:t>
            </a:r>
            <a:endParaRPr lang="en-AU" sz="2400" b="1" kern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defTabSz="1219170" eaLnBrk="0" hangingPunct="0">
              <a:defRPr/>
            </a:pP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 eaLnBrk="0" hangingPunct="0">
              <a:defRPr/>
            </a:pP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Authors reviewed all results        </a:t>
            </a:r>
            <a:r>
              <a:rPr lang="en-AU" sz="2400" b="1" kern="0" dirty="0">
                <a:solidFill>
                  <a:sysClr val="windowText" lastClr="000000"/>
                </a:solidFill>
                <a:latin typeface="+mj-lt"/>
              </a:rPr>
              <a:t>YES</a:t>
            </a:r>
            <a:r>
              <a:rPr lang="en-AU" sz="2400" kern="0" dirty="0">
                <a:solidFill>
                  <a:sysClr val="windowText" lastClr="000000"/>
                </a:solidFill>
                <a:latin typeface="+mj-lt"/>
              </a:rPr>
              <a:t> </a:t>
            </a:r>
          </a:p>
          <a:p>
            <a:pPr defTabSz="1219170" eaLnBrk="0" hangingPunct="0">
              <a:defRPr/>
            </a:pP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>
              <a:defRPr/>
            </a:pPr>
            <a:endParaRPr lang="en-IN" sz="2400" b="1" kern="0" dirty="0">
              <a:solidFill>
                <a:sysClr val="windowText" lastClr="000000"/>
              </a:solidFill>
              <a:latin typeface="+mj-lt"/>
            </a:endParaRPr>
          </a:p>
          <a:p>
            <a:pPr defTabSz="1219170" eaLnBrk="0" hangingPunct="0">
              <a:defRPr/>
            </a:pPr>
            <a:endParaRPr lang="en-AU" sz="2400" kern="0" dirty="0">
              <a:solidFill>
                <a:sysClr val="windowText" lastClr="000000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F9A00B-457A-BD96-A1E8-9A65E0BF62F1}"/>
              </a:ext>
            </a:extLst>
          </p:cNvPr>
          <p:cNvSpPr txBox="1"/>
          <p:nvPr/>
        </p:nvSpPr>
        <p:spPr>
          <a:xfrm>
            <a:off x="6694766" y="52706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7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val 4"/>
          <p:cNvSpPr>
            <a:spLocks noChangeArrowheads="1"/>
          </p:cNvSpPr>
          <p:nvPr/>
        </p:nvSpPr>
        <p:spPr bwMode="auto">
          <a:xfrm>
            <a:off x="4205763" y="2706871"/>
            <a:ext cx="1321595" cy="1330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4375785" y="4854889"/>
            <a:ext cx="1167289" cy="11334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4855588" y="2704850"/>
            <a:ext cx="0" cy="29575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85588" tIns="42795" rIns="85588" bIns="42795"/>
          <a:lstStyle/>
          <a:p>
            <a:r>
              <a:rPr lang="en-US" sz="1680" dirty="0" smtClean="0"/>
              <a:t>   </a:t>
            </a:r>
            <a:endParaRPr lang="en-US" sz="1680" dirty="0"/>
          </a:p>
        </p:txBody>
      </p:sp>
      <p:sp>
        <p:nvSpPr>
          <p:cNvPr id="61445" name="AutoShape 7"/>
          <p:cNvSpPr>
            <a:spLocks noChangeArrowheads="1"/>
          </p:cNvSpPr>
          <p:nvPr/>
        </p:nvSpPr>
        <p:spPr bwMode="auto">
          <a:xfrm rot="10800000">
            <a:off x="4087532" y="721520"/>
            <a:ext cx="1571625" cy="105251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85588" tIns="42795" rIns="85588" bIns="42795"/>
          <a:lstStyle/>
          <a:p>
            <a:pPr eaLnBrk="0" hangingPunct="0"/>
            <a:endParaRPr lang="en-US" sz="1680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black">
          <a:xfrm>
            <a:off x="4496122" y="5450462"/>
            <a:ext cx="113728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85588" tIns="42795" rIns="85588" bIns="42795" anchor="ctr">
            <a:spAutoFit/>
          </a:bodyPr>
          <a:lstStyle/>
          <a:p>
            <a:endParaRPr lang="en-US" sz="1680"/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 rot="10800000" flipH="1" flipV="1">
            <a:off x="4091464" y="5294852"/>
            <a:ext cx="0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5588" tIns="42795" rIns="85588" bIns="42795"/>
          <a:lstStyle/>
          <a:p>
            <a:endParaRPr lang="en-US" sz="1680"/>
          </a:p>
        </p:txBody>
      </p:sp>
      <p:sp>
        <p:nvSpPr>
          <p:cNvPr id="61448" name="Text Box 10"/>
          <p:cNvSpPr txBox="1">
            <a:spLocks noChangeArrowheads="1"/>
          </p:cNvSpPr>
          <p:nvPr/>
        </p:nvSpPr>
        <p:spPr bwMode="auto">
          <a:xfrm>
            <a:off x="4693145" y="973730"/>
            <a:ext cx="371620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4410644" y="3097987"/>
            <a:ext cx="911832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   C</a:t>
            </a:r>
          </a:p>
        </p:txBody>
      </p:sp>
      <p:sp>
        <p:nvSpPr>
          <p:cNvPr id="61450" name="Text Box 12"/>
          <p:cNvSpPr txBox="1">
            <a:spLocks noChangeArrowheads="1"/>
          </p:cNvSpPr>
          <p:nvPr/>
        </p:nvSpPr>
        <p:spPr bwMode="auto">
          <a:xfrm>
            <a:off x="4693145" y="5176417"/>
            <a:ext cx="459784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447780" y="5362119"/>
            <a:ext cx="360399" cy="54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6963603" y="2195516"/>
            <a:ext cx="3328476" cy="43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A</a:t>
            </a:r>
            <a:r>
              <a:rPr lang="en-AU" sz="2280" dirty="0"/>
              <a:t>llocation : </a:t>
            </a:r>
            <a:r>
              <a:rPr lang="en-AU" sz="2280" b="1" dirty="0"/>
              <a:t>Adequate</a:t>
            </a:r>
            <a:r>
              <a:rPr lang="en-AU" sz="2280" dirty="0"/>
              <a:t> 	 </a:t>
            </a:r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6987541" y="3352803"/>
            <a:ext cx="3657071" cy="11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aintenance: High Retention</a:t>
            </a:r>
          </a:p>
          <a:p>
            <a:pPr eaLnBrk="0" hangingPunct="0"/>
            <a:r>
              <a:rPr lang="en-AU" sz="2280" dirty="0"/>
              <a:t>    </a:t>
            </a:r>
          </a:p>
          <a:p>
            <a:pPr eaLnBrk="0" hangingPunct="0"/>
            <a:endParaRPr lang="en-AU" sz="2280" dirty="0">
              <a:solidFill>
                <a:srgbClr val="333399"/>
              </a:solidFill>
            </a:endParaRPr>
          </a:p>
        </p:txBody>
      </p:sp>
      <p:sp>
        <p:nvSpPr>
          <p:cNvPr id="61455" name="Text Box 18"/>
          <p:cNvSpPr txBox="1">
            <a:spLocks noChangeArrowheads="1"/>
          </p:cNvSpPr>
          <p:nvPr/>
        </p:nvSpPr>
        <p:spPr bwMode="auto">
          <a:xfrm>
            <a:off x="6918960" y="5056385"/>
            <a:ext cx="4578307" cy="7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588" tIns="42795" rIns="85588" bIns="42795">
            <a:spAutoFit/>
          </a:bodyPr>
          <a:lstStyle/>
          <a:p>
            <a:pPr eaLnBrk="0" hangingPunct="0"/>
            <a:r>
              <a:rPr lang="en-AU" sz="2280" b="1" dirty="0"/>
              <a:t>M</a:t>
            </a:r>
            <a:r>
              <a:rPr lang="en-AU" sz="2280" dirty="0"/>
              <a:t>easurement : </a:t>
            </a:r>
            <a:r>
              <a:rPr lang="en-AU" sz="2280" b="1" dirty="0"/>
              <a:t>Right Statistical tools </a:t>
            </a:r>
            <a:r>
              <a:rPr lang="en-AU" sz="2280" dirty="0"/>
              <a:t>(of outcomes)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56120" y="496429"/>
            <a:ext cx="3154680" cy="788156"/>
          </a:xfrm>
          <a:prstGeom prst="rect">
            <a:avLst/>
          </a:prstGeom>
          <a:noFill/>
        </p:spPr>
        <p:txBody>
          <a:bodyPr wrap="square" lIns="85588" tIns="42795" rIns="85588" bIns="42795" rtlCol="0">
            <a:spAutoFit/>
          </a:bodyPr>
          <a:lstStyle/>
          <a:p>
            <a:r>
              <a:rPr lang="en-US" sz="2280" b="1" dirty="0"/>
              <a:t>R</a:t>
            </a:r>
            <a:r>
              <a:rPr lang="en-US" sz="2280" dirty="0"/>
              <a:t>ecruitment </a:t>
            </a:r>
          </a:p>
          <a:p>
            <a:r>
              <a:rPr lang="en-US" sz="2280" dirty="0"/>
              <a:t>Bias: No  bias </a:t>
            </a:r>
            <a:endParaRPr lang="en-US" sz="228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LIMITATIONS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Short duration</a:t>
            </a:r>
          </a:p>
          <a:p>
            <a:r>
              <a:rPr lang="en-IN" dirty="0" smtClean="0"/>
              <a:t>Lack of racial diversity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33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                 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Pegozafermin</a:t>
            </a:r>
            <a:r>
              <a:rPr lang="en-IN" dirty="0" smtClean="0"/>
              <a:t> treatment for 24 weeks led to improvement in fibrosis with both weekly and every 2 week administration in patients with biopsy confirmed NASH</a:t>
            </a:r>
          </a:p>
          <a:p>
            <a:r>
              <a:rPr lang="en-IN" dirty="0" smtClean="0"/>
              <a:t>Once every 2 week administration may increase patient convenience and adherence to treatment</a:t>
            </a:r>
          </a:p>
          <a:p>
            <a:r>
              <a:rPr lang="en-IN" dirty="0" smtClean="0"/>
              <a:t>Results of this trial may be informative for dose selection for phase 3 trials involving patients with NASH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9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11" y="1301843"/>
            <a:ext cx="10515600" cy="435133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                                    </a:t>
            </a:r>
            <a:r>
              <a:rPr lang="en-IN" sz="6000" dirty="0" smtClean="0"/>
              <a:t>THANK YOU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320788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5" y="1589103"/>
            <a:ext cx="11484828" cy="3713140"/>
          </a:xfrm>
        </p:spPr>
      </p:pic>
    </p:spTree>
    <p:extLst>
      <p:ext uri="{BB962C8B-B14F-4D97-AF65-F5344CB8AC3E}">
        <p14:creationId xmlns:p14="http://schemas.microsoft.com/office/powerpoint/2010/main" val="27798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31" y="452761"/>
            <a:ext cx="8033336" cy="5884000"/>
          </a:xfrm>
        </p:spPr>
      </p:pic>
    </p:spTree>
    <p:extLst>
      <p:ext uri="{BB962C8B-B14F-4D97-AF65-F5344CB8AC3E}">
        <p14:creationId xmlns:p14="http://schemas.microsoft.com/office/powerpoint/2010/main" val="33487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33" y="95030"/>
            <a:ext cx="5521910" cy="6658775"/>
          </a:xfrm>
        </p:spPr>
      </p:pic>
    </p:spTree>
    <p:extLst>
      <p:ext uri="{BB962C8B-B14F-4D97-AF65-F5344CB8AC3E}">
        <p14:creationId xmlns:p14="http://schemas.microsoft.com/office/powerpoint/2010/main" val="15067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6" y="594804"/>
            <a:ext cx="11013809" cy="5093887"/>
          </a:xfrm>
        </p:spPr>
      </p:pic>
    </p:spTree>
    <p:extLst>
      <p:ext uri="{BB962C8B-B14F-4D97-AF65-F5344CB8AC3E}">
        <p14:creationId xmlns:p14="http://schemas.microsoft.com/office/powerpoint/2010/main" val="21175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 of Fatty Liver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u="sng" dirty="0" smtClean="0"/>
              <a:t>ACQUIRED METABOLIC DISORDERS</a:t>
            </a:r>
          </a:p>
          <a:p>
            <a:r>
              <a:rPr lang="en-IN" dirty="0" smtClean="0"/>
              <a:t>Diabetes Mellitus</a:t>
            </a:r>
          </a:p>
          <a:p>
            <a:r>
              <a:rPr lang="en-IN" dirty="0" err="1" smtClean="0"/>
              <a:t>Dyslipidemia</a:t>
            </a:r>
            <a:r>
              <a:rPr lang="en-IN" dirty="0" smtClean="0"/>
              <a:t> </a:t>
            </a:r>
          </a:p>
          <a:p>
            <a:r>
              <a:rPr lang="en-IN" dirty="0" smtClean="0"/>
              <a:t>Obesity 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u="sng" dirty="0" smtClean="0"/>
              <a:t>CYTOTOXIC DRUGS</a:t>
            </a:r>
          </a:p>
          <a:p>
            <a:r>
              <a:rPr lang="en-IN" dirty="0" smtClean="0"/>
              <a:t>L- </a:t>
            </a:r>
            <a:r>
              <a:rPr lang="en-IN" dirty="0" err="1" smtClean="0"/>
              <a:t>Asparaginase</a:t>
            </a:r>
            <a:endParaRPr lang="en-IN" dirty="0" smtClean="0"/>
          </a:p>
          <a:p>
            <a:r>
              <a:rPr lang="en-IN" dirty="0" err="1" smtClean="0"/>
              <a:t>Azacytidine</a:t>
            </a:r>
            <a:r>
              <a:rPr lang="en-IN" dirty="0" smtClean="0"/>
              <a:t> </a:t>
            </a:r>
          </a:p>
          <a:p>
            <a:r>
              <a:rPr lang="en-IN" dirty="0" smtClean="0"/>
              <a:t>Bleomycin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48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