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3" r:id="rId5"/>
    <p:sldId id="261" r:id="rId6"/>
    <p:sldId id="266" r:id="rId7"/>
    <p:sldId id="306" r:id="rId8"/>
    <p:sldId id="265" r:id="rId9"/>
    <p:sldId id="267" r:id="rId10"/>
    <p:sldId id="295" r:id="rId11"/>
    <p:sldId id="296" r:id="rId12"/>
    <p:sldId id="304" r:id="rId13"/>
    <p:sldId id="299" r:id="rId14"/>
    <p:sldId id="301" r:id="rId15"/>
    <p:sldId id="300" r:id="rId16"/>
    <p:sldId id="268" r:id="rId17"/>
    <p:sldId id="302" r:id="rId18"/>
    <p:sldId id="308" r:id="rId19"/>
    <p:sldId id="303" r:id="rId20"/>
    <p:sldId id="309" r:id="rId21"/>
    <p:sldId id="269" r:id="rId22"/>
    <p:sldId id="270" r:id="rId23"/>
    <p:sldId id="31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0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6A0"/>
    <a:srgbClr val="95B1D8"/>
    <a:srgbClr val="EDF1FA"/>
    <a:srgbClr val="93B1D7"/>
    <a:srgbClr val="95B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1D33-92D7-430A-8426-60674FC22FF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1323-84EB-434E-9095-C0FE4EF38F2C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71" y="2055424"/>
            <a:ext cx="11691257" cy="2387600"/>
          </a:xfrm>
        </p:spPr>
        <p:txBody>
          <a:bodyPr>
            <a:norm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PHASE 2 TRIAL OF BAXDROSTAT FOR </a:t>
            </a:r>
            <a:b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TREATMENT-RESISTANT HYPERTENSION</a:t>
            </a:r>
            <a:b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sz="3600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187095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JOURNAL CLUB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802434" y="5169725"/>
            <a:ext cx="105156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PRESENTER:							MODERATOR:</a:t>
            </a:r>
            <a:endParaRPr lang="en-GB" sz="2000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MAJ SURBHI SAXENA						COL VISHESH VERMA</a:t>
            </a:r>
            <a:endParaRPr lang="en-GB" sz="2000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			</a:t>
            </a:r>
            <a:endParaRPr lang="en-GB" sz="2000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09" y="70872"/>
            <a:ext cx="2898289" cy="1325563"/>
          </a:xfrm>
        </p:spPr>
        <p:txBody>
          <a:bodyPr>
            <a:no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METHOD</a:t>
            </a:r>
            <a:endParaRPr lang="en-IN" sz="3600" dirty="0"/>
          </a:p>
        </p:txBody>
      </p:sp>
      <p:sp>
        <p:nvSpPr>
          <p:cNvPr id="7" name="Google Shape;89;p13"/>
          <p:cNvSpPr txBox="1">
            <a:spLocks noGrp="1"/>
          </p:cNvSpPr>
          <p:nvPr>
            <p:ph sz="half" idx="2"/>
          </p:nvPr>
        </p:nvSpPr>
        <p:spPr>
          <a:xfrm>
            <a:off x="741783" y="1869023"/>
            <a:ext cx="5157787" cy="374202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>
              <a:lnSpc>
                <a:spcPct val="100000"/>
              </a:lnSpc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SBP &gt; 180 mmHg, DBP ≥ 110 mmHg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GFR &lt;45 ml/min/1.732m2 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Uncontrolled Diabetes 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BMI &gt;45 kg/m2 at screening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on night shifts at any time during the 4 weeks before screening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 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09954" y="1907176"/>
            <a:ext cx="5157788" cy="3709853"/>
          </a:xfrm>
          <a:solidFill>
            <a:srgbClr val="0070C0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228600" marR="0" lvl="0" indent="-23050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228600" marR="0" lvl="0" indent="-23050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Has  secondary causes of hypertension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228600" marR="0" lvl="0" indent="-2305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Has had a stroke, 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TIA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, ACS, or  heart failure within 6 months before screening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228600" marR="0" lvl="0" indent="-2305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Has planned or had any coronary revascularization within 6 months before screening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228600" marR="0" lvl="0" indent="-2305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Has planned dialysis or kidney transplant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228600" marR="0" lvl="0" indent="-2305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Has known hypersensitivity to CIN-107 or drugs of the same class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691742" y="1396435"/>
            <a:ext cx="28085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Exclusion Criteria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58" y="398413"/>
            <a:ext cx="2959359" cy="654730"/>
          </a:xfrm>
        </p:spPr>
        <p:txBody>
          <a:bodyPr>
            <a:no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N" sz="3600" b="1" i="0" u="none" strike="noStrike" kern="0" cap="none" spc="0" normalizeH="0" baseline="0" noProof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METHOD</a:t>
            </a:r>
            <a:endParaRPr lang="en-IN" sz="3600" dirty="0"/>
          </a:p>
        </p:txBody>
      </p:sp>
      <p:sp>
        <p:nvSpPr>
          <p:cNvPr id="7" name="Google Shape;89;p13"/>
          <p:cNvSpPr txBox="1">
            <a:spLocks noGrp="1"/>
          </p:cNvSpPr>
          <p:nvPr>
            <p:ph idx="1"/>
          </p:nvPr>
        </p:nvSpPr>
        <p:spPr>
          <a:xfrm>
            <a:off x="1059025" y="1799593"/>
            <a:ext cx="9800485" cy="126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1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GB" sz="200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 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hart, diagram, bubble ch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58" y="398413"/>
            <a:ext cx="2959359" cy="654730"/>
          </a:xfrm>
        </p:spPr>
        <p:txBody>
          <a:bodyPr>
            <a:no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N" sz="3600" b="1" i="0" u="none" strike="noStrike" kern="0" cap="none" spc="0" normalizeH="0" baseline="0" noProof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METHOD</a:t>
            </a:r>
            <a:endParaRPr lang="en-IN" sz="3600" dirty="0"/>
          </a:p>
        </p:txBody>
      </p:sp>
      <p:sp>
        <p:nvSpPr>
          <p:cNvPr id="7" name="Google Shape;89;p13"/>
          <p:cNvSpPr txBox="1">
            <a:spLocks noGrp="1"/>
          </p:cNvSpPr>
          <p:nvPr>
            <p:ph idx="1"/>
          </p:nvPr>
        </p:nvSpPr>
        <p:spPr>
          <a:xfrm>
            <a:off x="1021703" y="1146453"/>
            <a:ext cx="9800485" cy="6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Recruitment and Randomization  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Patients were 1:1 randomized to Baxdrostat 0.5 mg, 1 mg , 2 mg and Placebo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Duration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 weeks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Mean patient Age: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62 years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Clinical visits: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day 03,08,15,22,43,64 and 85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Follow up 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Telephone call after 1 week of last dose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 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45398"/>
            <a:ext cx="10515600" cy="1325563"/>
          </a:xfrm>
        </p:spPr>
        <p:txBody>
          <a:bodyPr>
            <a:noAutofit/>
          </a:bodyPr>
          <a:lstStyle/>
          <a:p>
            <a:pPr marL="457200" marR="0" lvl="0" indent="-3111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METHOD</a:t>
            </a:r>
            <a:endParaRPr lang="en-IN" sz="3600" dirty="0"/>
          </a:p>
        </p:txBody>
      </p:sp>
      <p:sp>
        <p:nvSpPr>
          <p:cNvPr id="7" name="Google Shape;89;p13"/>
          <p:cNvSpPr txBox="1">
            <a:spLocks noGrp="1"/>
          </p:cNvSpPr>
          <p:nvPr>
            <p:ph sz="half" idx="2"/>
          </p:nvPr>
        </p:nvSpPr>
        <p:spPr>
          <a:xfrm>
            <a:off x="836612" y="1501441"/>
            <a:ext cx="4958131" cy="2832027"/>
          </a:xfrm>
          <a:prstGeom prst="rect">
            <a:avLst/>
          </a:prstGeom>
          <a:solidFill>
            <a:srgbClr val="95B1D8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Primary Outcome: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Change in the mean systolic blood pressure from baseline to the end of the 12 weeks treatment in each of Baxdrostat group as compared with placebo group.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 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96000" y="1501442"/>
            <a:ext cx="5183188" cy="2832026"/>
          </a:xfrm>
          <a:solidFill>
            <a:srgbClr val="93B1D7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Secondary Outcome: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Change from baseline in the mean  seated diastolic blood pressure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312160" y="4720856"/>
            <a:ext cx="5374640" cy="1661993"/>
          </a:xfrm>
          <a:prstGeom prst="rect">
            <a:avLst/>
          </a:prstGeom>
          <a:solidFill>
            <a:srgbClr val="95B1D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Safety Outcome 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Adverse events, vital sign, result of laboratory tests, electrocardiogram and physical examination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58" y="398413"/>
            <a:ext cx="2959359" cy="654730"/>
          </a:xfrm>
        </p:spPr>
        <p:txBody>
          <a:bodyPr>
            <a:no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METHOD</a:t>
            </a:r>
            <a:endParaRPr lang="en-IN" sz="3600" dirty="0"/>
          </a:p>
        </p:txBody>
      </p:sp>
      <p:sp>
        <p:nvSpPr>
          <p:cNvPr id="7" name="Google Shape;89;p13"/>
          <p:cNvSpPr txBox="1">
            <a:spLocks noGrp="1"/>
          </p:cNvSpPr>
          <p:nvPr>
            <p:ph idx="1"/>
          </p:nvPr>
        </p:nvSpPr>
        <p:spPr>
          <a:xfrm>
            <a:off x="1059025" y="1799593"/>
            <a:ext cx="9800485" cy="513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Adverse Events: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Hyperkalemia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Hyponatremia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Hypotension warranting clinical intervention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Hyperglycemia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Acute Kidney Injury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Dizziness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Syncope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Urinary Tract Infection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 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560" y="2892505"/>
            <a:ext cx="7972895" cy="10729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58" y="398413"/>
            <a:ext cx="3220615" cy="654730"/>
          </a:xfrm>
        </p:spPr>
        <p:txBody>
          <a:bodyPr>
            <a:no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kern="0" dirty="0">
                <a:solidFill>
                  <a:srgbClr val="E9EDEE">
                    <a:lumMod val="10000"/>
                  </a:srgbClr>
                </a:solidFill>
                <a:latin typeface="Arial" panose="020B0604020202020204"/>
                <a:sym typeface="Georgia" panose="02040502050405020303"/>
              </a:rPr>
              <a:t>Study Profile</a:t>
            </a:r>
            <a:endParaRPr lang="en-IN" sz="3600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\OneDrive\Desktop\PC1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" y="1371600"/>
            <a:ext cx="10515600" cy="475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58" y="398413"/>
            <a:ext cx="3220615" cy="654730"/>
          </a:xfrm>
        </p:spPr>
        <p:txBody>
          <a:bodyPr>
            <a:no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kern="0" dirty="0">
                <a:solidFill>
                  <a:srgbClr val="E9EDEE">
                    <a:lumMod val="10000"/>
                  </a:srgbClr>
                </a:solidFill>
                <a:latin typeface="Arial" panose="020B0604020202020204"/>
                <a:sym typeface="Georgia" panose="02040502050405020303"/>
              </a:rPr>
              <a:t>Study Profile</a:t>
            </a:r>
            <a:endParaRPr lang="en-IN" sz="3600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dmin\OneDrive\Desktop\PC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5840" y="1319348"/>
            <a:ext cx="10280469" cy="5107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302" y="398413"/>
            <a:ext cx="4991878" cy="654730"/>
          </a:xfrm>
        </p:spPr>
        <p:txBody>
          <a:bodyPr>
            <a:no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kern="0" dirty="0">
                <a:solidFill>
                  <a:srgbClr val="E9EDEE">
                    <a:lumMod val="10000"/>
                  </a:srgbClr>
                </a:solidFill>
                <a:latin typeface="Arial" panose="020B0604020202020204"/>
                <a:sym typeface="Georgia" panose="02040502050405020303"/>
              </a:rPr>
              <a:t>Demographic profile</a:t>
            </a:r>
            <a:endParaRPr lang="en-IN" sz="3600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Admin\OneDrive\Desktop\C1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8274" y="1332411"/>
            <a:ext cx="10502537" cy="484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302" y="398413"/>
            <a:ext cx="4991878" cy="654730"/>
          </a:xfrm>
        </p:spPr>
        <p:txBody>
          <a:bodyPr>
            <a:no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kern="0" dirty="0">
                <a:solidFill>
                  <a:srgbClr val="E9EDEE">
                    <a:lumMod val="10000"/>
                  </a:srgbClr>
                </a:solidFill>
                <a:latin typeface="Arial" panose="020B0604020202020204"/>
                <a:sym typeface="Georgia" panose="02040502050405020303"/>
              </a:rPr>
              <a:t>Demographic profile</a:t>
            </a:r>
            <a:endParaRPr lang="en-IN" sz="3600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Admin\OneDrive\Desktop\c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0709" y="1920240"/>
            <a:ext cx="10450285" cy="4517980"/>
          </a:xfrm>
          <a:prstGeom prst="rect">
            <a:avLst/>
          </a:prstGeom>
          <a:noFill/>
        </p:spPr>
      </p:pic>
      <p:pic>
        <p:nvPicPr>
          <p:cNvPr id="4099" name="Picture 3" descr="C:\Users\Admin\OneDrive\Desktop\C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83" y="1285874"/>
            <a:ext cx="10463347" cy="62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964" y="415112"/>
            <a:ext cx="9144000" cy="580931"/>
          </a:xfrm>
        </p:spPr>
        <p:txBody>
          <a:bodyPr>
            <a:normAutofit fontScale="90000"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PREVIOUS TRIALS</a:t>
            </a:r>
            <a:endParaRPr lang="en-IN" sz="3600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98494" y="1979426"/>
            <a:ext cx="91440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PATHWAY-2 TRIAL</a:t>
            </a:r>
            <a:endParaRPr lang="en-GB" sz="20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GB" sz="20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PRECISION STUDY</a:t>
            </a:r>
            <a:endParaRPr lang="en-GB" sz="20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PHARES STUDY</a:t>
            </a:r>
            <a:endParaRPr lang="en-GB" sz="20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467825" y="383730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5403"/>
            <a:ext cx="12192000" cy="57125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478416" cy="398527"/>
          </a:xfrm>
        </p:spPr>
        <p:txBody>
          <a:bodyPr>
            <a:normAutofit fontScale="90000"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EXPLORATORY END POINT</a:t>
            </a: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6146" name="Picture 2" descr="C:\Users\Admin\OneDrive\Desktop\E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8903" y="1489165"/>
            <a:ext cx="10306594" cy="5199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478416" cy="398527"/>
          </a:xfrm>
        </p:spPr>
        <p:txBody>
          <a:bodyPr>
            <a:normAutofit fontScale="90000"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EXPLORATORY END POINT</a:t>
            </a: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7170" name="Picture 2" descr="C:\Users\Admin\OneDrive\Desktop\E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" y="1502228"/>
            <a:ext cx="10659292" cy="5199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ADVERSE EVENT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5122" name="Picture 2" descr="C:\Users\Admin\OneDrive\Desktop\A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58" y="1353528"/>
            <a:ext cx="10946675" cy="5199017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763435" y="4984376"/>
            <a:ext cx="5378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2097548"/>
            <a:ext cx="914400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600" b="1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		CRITICAL APPRAISAL</a:t>
            </a:r>
            <a:endParaRPr lang="en-GB" sz="3600" b="1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Google Shape;102;p15"/>
          <p:cNvSpPr txBox="1"/>
          <p:nvPr/>
        </p:nvSpPr>
        <p:spPr>
          <a:xfrm>
            <a:off x="1143000" y="1093259"/>
            <a:ext cx="9800485" cy="5667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 algn="l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interesting?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 algn="l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the conclusions (if valid), likely to be useful to you, in your area of clinical practice or research?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 algn="l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Whether the settings in the material methods are similar to our own settings?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latin typeface="+mj-lt"/>
            </a:endParaRPr>
          </a:p>
          <a:p>
            <a:pPr marL="335915" indent="-335915" defTabSz="895985">
              <a:spcBef>
                <a:spcPts val="500"/>
              </a:spcBef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800" b="1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02;p15"/>
          <p:cNvSpPr txBox="1"/>
          <p:nvPr/>
        </p:nvSpPr>
        <p:spPr>
          <a:xfrm>
            <a:off x="1142999" y="1190500"/>
            <a:ext cx="9800485" cy="515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there a clear cut / specific research question?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it feasible for the authors to study this question given their technical expertise and available facilities?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the research question have some element of novelty?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02;p15"/>
          <p:cNvSpPr txBox="1"/>
          <p:nvPr/>
        </p:nvSpPr>
        <p:spPr>
          <a:xfrm>
            <a:off x="1142999" y="914399"/>
            <a:ext cx="9800486" cy="51990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the authors made a mention of  Actual / Study Population 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method of sampling been described?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Whether a mention of all the potential confounding  factors been made?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algn="l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	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selection or information bias could have occurred?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		        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6747"/>
            <a:ext cx="9144000" cy="2387600"/>
          </a:xfrm>
        </p:spPr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26554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666433" y="459415"/>
            <a:ext cx="10769600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GATE FRAMEWORK OF ASSESSMENT: PECOT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58413" y="4696821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86" y="1664218"/>
            <a:ext cx="1993920" cy="110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88" y="2906791"/>
            <a:ext cx="161965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029"/>
          <p:cNvSpPr>
            <a:spLocks noChangeArrowheads="1"/>
          </p:cNvSpPr>
          <p:nvPr/>
        </p:nvSpPr>
        <p:spPr bwMode="auto">
          <a:xfrm>
            <a:off x="5303453" y="4556909"/>
            <a:ext cx="1556386" cy="1133476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85588" tIns="42794" rIns="85588" bIns="42794"/>
          <a:lstStyle/>
          <a:p>
            <a:pPr defTabSz="855980" eaLnBrk="0" hangingPunct="0">
              <a:defRPr/>
            </a:pPr>
            <a:endParaRPr lang="en-US" sz="16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Box 1037"/>
          <p:cNvSpPr txBox="1">
            <a:spLocks noChangeArrowheads="1"/>
          </p:cNvSpPr>
          <p:nvPr/>
        </p:nvSpPr>
        <p:spPr bwMode="auto">
          <a:xfrm>
            <a:off x="1780172" y="1589181"/>
            <a:ext cx="2119278" cy="10097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defTabSz="855980" eaLnBrk="0" hangingPunct="0">
              <a:defRPr/>
            </a:pP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PARTICIPANTS:</a:t>
            </a:r>
            <a:endParaRPr lang="en-A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5980" eaLnBrk="0" hangingPunct="0"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275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5980" eaLnBrk="0" hangingPunct="0">
              <a:defRPr/>
            </a:pP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038"/>
          <p:cNvSpPr txBox="1">
            <a:spLocks noChangeArrowheads="1"/>
          </p:cNvSpPr>
          <p:nvPr/>
        </p:nvSpPr>
        <p:spPr bwMode="auto">
          <a:xfrm>
            <a:off x="1685816" y="2990780"/>
            <a:ext cx="3110746" cy="15637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defTabSz="855980" eaLnBrk="0" hangingPunct="0">
              <a:defRPr/>
            </a:pPr>
            <a:r>
              <a:rPr lang="en-AU" sz="1920" b="1" dirty="0">
                <a:solidFill>
                  <a:prstClr val="black"/>
                </a:solidFill>
                <a:latin typeface="Calibri" panose="020F0502020204030204"/>
              </a:rPr>
              <a:t>EXPOSURE GROUP:</a:t>
            </a:r>
            <a:endParaRPr lang="en-AU" sz="192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 eaLnBrk="0" hangingPunct="0">
              <a:defRPr/>
            </a:pPr>
            <a:r>
              <a:rPr lang="en-AU" sz="1920" dirty="0" err="1">
                <a:latin typeface="Calibri" panose="020F0502020204030204"/>
              </a:rPr>
              <a:t>Baxdrostat</a:t>
            </a:r>
            <a:r>
              <a:rPr lang="en-AU" sz="1920" dirty="0">
                <a:latin typeface="Calibri" panose="020F0502020204030204"/>
              </a:rPr>
              <a:t> 0.5 mg (69)</a:t>
            </a:r>
            <a:endParaRPr lang="en-AU" sz="1920" dirty="0">
              <a:latin typeface="Calibri" panose="020F0502020204030204"/>
            </a:endParaRPr>
          </a:p>
          <a:p>
            <a:pPr defTabSz="855980" eaLnBrk="0" hangingPunct="0">
              <a:defRPr/>
            </a:pPr>
            <a:r>
              <a:rPr lang="en-AU" sz="1920" dirty="0" err="1">
                <a:latin typeface="Calibri" panose="020F0502020204030204"/>
              </a:rPr>
              <a:t>Baxdrostat</a:t>
            </a:r>
            <a:r>
              <a:rPr lang="en-AU" sz="1920" dirty="0">
                <a:latin typeface="Calibri" panose="020F0502020204030204"/>
              </a:rPr>
              <a:t> 1.0 mg (69)</a:t>
            </a:r>
            <a:endParaRPr lang="en-AU" sz="1920" dirty="0">
              <a:latin typeface="Calibri" panose="020F0502020204030204"/>
            </a:endParaRPr>
          </a:p>
          <a:p>
            <a:pPr defTabSz="855980" eaLnBrk="0" hangingPunct="0">
              <a:defRPr/>
            </a:pPr>
            <a:r>
              <a:rPr lang="en-AU" sz="1920" dirty="0" err="1">
                <a:latin typeface="Calibri" panose="020F0502020204030204"/>
              </a:rPr>
              <a:t>Baxdrostat</a:t>
            </a:r>
            <a:r>
              <a:rPr lang="en-AU" sz="1920" dirty="0">
                <a:latin typeface="Calibri" panose="020F0502020204030204"/>
              </a:rPr>
              <a:t> 2.0 mg (67)</a:t>
            </a:r>
            <a:endParaRPr lang="en-AU" sz="1920" dirty="0">
              <a:latin typeface="Calibri" panose="020F0502020204030204"/>
            </a:endParaRPr>
          </a:p>
          <a:p>
            <a:pPr defTabSz="855980" eaLnBrk="0" hangingPunct="0">
              <a:defRPr/>
            </a:pPr>
            <a:endParaRPr lang="en-AU" sz="1920" dirty="0">
              <a:latin typeface="Calibri" panose="020F0502020204030204"/>
            </a:endParaRPr>
          </a:p>
        </p:txBody>
      </p:sp>
      <p:sp>
        <p:nvSpPr>
          <p:cNvPr id="19" name="Text Box 1039"/>
          <p:cNvSpPr txBox="1">
            <a:spLocks noChangeArrowheads="1"/>
          </p:cNvSpPr>
          <p:nvPr/>
        </p:nvSpPr>
        <p:spPr bwMode="auto">
          <a:xfrm>
            <a:off x="7553335" y="3199738"/>
            <a:ext cx="3648043" cy="1083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defTabSz="855980" eaLnBrk="0" hangingPunct="0">
              <a:defRPr/>
            </a:pPr>
            <a:r>
              <a:rPr lang="en-AU" sz="1920" b="1" dirty="0">
                <a:solidFill>
                  <a:prstClr val="black"/>
                </a:solidFill>
                <a:latin typeface="Calibri" panose="020F0502020204030204"/>
              </a:rPr>
              <a:t>COMPARISON GROUP</a:t>
            </a:r>
            <a:r>
              <a:rPr lang="en-AU" sz="192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n-AU" sz="1920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 eaLnBrk="0" hangingPunct="0">
              <a:defRPr/>
            </a:pPr>
            <a:r>
              <a:rPr lang="en-AU" sz="1920" dirty="0">
                <a:latin typeface="Calibri" panose="020F0502020204030204"/>
              </a:rPr>
              <a:t>Placebo (69)</a:t>
            </a:r>
            <a:endParaRPr lang="en-AU" sz="1920" dirty="0">
              <a:latin typeface="Calibri" panose="020F0502020204030204"/>
            </a:endParaRPr>
          </a:p>
          <a:p>
            <a:pPr defTabSz="855980" eaLnBrk="0" hangingPunct="0">
              <a:defRPr/>
            </a:pPr>
            <a:endParaRPr lang="en-AU" sz="264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Box 1040"/>
          <p:cNvSpPr txBox="1">
            <a:spLocks noChangeArrowheads="1"/>
          </p:cNvSpPr>
          <p:nvPr/>
        </p:nvSpPr>
        <p:spPr bwMode="auto">
          <a:xfrm>
            <a:off x="7648391" y="4495802"/>
            <a:ext cx="4526678" cy="2376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defTabSz="855980" eaLnBrk="0" hangingPunct="0">
              <a:defRPr/>
            </a:pPr>
            <a:r>
              <a:rPr lang="en-AU" sz="1920" b="1" dirty="0">
                <a:solidFill>
                  <a:prstClr val="black"/>
                </a:solidFill>
                <a:latin typeface="Calibri" panose="020F0502020204030204"/>
              </a:rPr>
              <a:t>OUTCOME :</a:t>
            </a:r>
            <a:endParaRPr lang="en-AU" sz="192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 eaLnBrk="0" hangingPunct="0">
              <a:defRPr/>
            </a:pPr>
            <a:r>
              <a:rPr lang="en-AU" sz="1920" dirty="0">
                <a:solidFill>
                  <a:prstClr val="black"/>
                </a:solidFill>
                <a:latin typeface="Calibri" panose="020F0502020204030204"/>
              </a:rPr>
              <a:t>Reduction in Systolic BP </a:t>
            </a:r>
            <a:endParaRPr lang="en-AU" sz="1920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 eaLnBrk="0" hangingPunct="0">
              <a:defRPr/>
            </a:pPr>
            <a:r>
              <a:rPr lang="en-AU" dirty="0" err="1"/>
              <a:t>Baxdrostat</a:t>
            </a:r>
            <a:r>
              <a:rPr lang="en-AU" dirty="0"/>
              <a:t> 0.5 mg (69) : </a:t>
            </a:r>
            <a:r>
              <a:rPr lang="en-US" dirty="0"/>
              <a:t>–</a:t>
            </a:r>
            <a:r>
              <a:rPr lang="en-AU" dirty="0"/>
              <a:t>12.1± 1.9 mmHg</a:t>
            </a:r>
            <a:endParaRPr lang="en-AU" dirty="0"/>
          </a:p>
          <a:p>
            <a:pPr defTabSz="855980" eaLnBrk="0" hangingPunct="0">
              <a:defRPr/>
            </a:pPr>
            <a:r>
              <a:rPr lang="en-AU" dirty="0" err="1"/>
              <a:t>Baxdrostat</a:t>
            </a:r>
            <a:r>
              <a:rPr lang="en-AU" dirty="0"/>
              <a:t> 1.0 mg (69) : </a:t>
            </a:r>
            <a:r>
              <a:rPr lang="en-US" dirty="0"/>
              <a:t>–1</a:t>
            </a:r>
            <a:r>
              <a:rPr lang="en-AU" dirty="0"/>
              <a:t>7.5 ± 2.0 mmHg</a:t>
            </a:r>
            <a:endParaRPr lang="en-AU" dirty="0"/>
          </a:p>
          <a:p>
            <a:pPr defTabSz="855980" eaLnBrk="0" hangingPunct="0">
              <a:defRPr/>
            </a:pPr>
            <a:r>
              <a:rPr lang="en-AU" b="1" dirty="0" err="1"/>
              <a:t>Baxdrostat</a:t>
            </a:r>
            <a:r>
              <a:rPr lang="en-AU" b="1" dirty="0"/>
              <a:t> 2.0 mg (67) : </a:t>
            </a:r>
            <a:r>
              <a:rPr lang="en-US" b="1" dirty="0"/>
              <a:t>–</a:t>
            </a:r>
            <a:r>
              <a:rPr lang="en-AU" b="1" dirty="0"/>
              <a:t>20.3 ± 2.1 mmHg</a:t>
            </a:r>
            <a:endParaRPr lang="en-AU" b="1" dirty="0"/>
          </a:p>
          <a:p>
            <a:pPr fontAlgn="t"/>
            <a:r>
              <a:rPr lang="en-US" dirty="0"/>
              <a:t>Placebo( 69)                   </a:t>
            </a:r>
            <a:r>
              <a:rPr lang="en-US" sz="1680" dirty="0"/>
              <a:t>: –9.4  mm Hg </a:t>
            </a:r>
            <a:endParaRPr lang="en-US" sz="1680" dirty="0"/>
          </a:p>
          <a:p>
            <a:pPr defTabSz="855980" eaLnBrk="0" hangingPunct="0">
              <a:defRPr/>
            </a:pPr>
            <a:endParaRPr lang="en-AU" sz="192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>
              <a:defRPr/>
            </a:pPr>
            <a:endParaRPr lang="en-AU" sz="192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1" name="Text Box 1041"/>
          <p:cNvSpPr txBox="1">
            <a:spLocks noChangeArrowheads="1"/>
          </p:cNvSpPr>
          <p:nvPr/>
        </p:nvSpPr>
        <p:spPr bwMode="auto">
          <a:xfrm>
            <a:off x="1764486" y="5469771"/>
            <a:ext cx="1696666" cy="6773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defTabSz="855980" eaLnBrk="0" hangingPunct="0">
              <a:defRPr/>
            </a:pPr>
            <a:r>
              <a:rPr lang="en-AU" sz="1920" b="1" dirty="0">
                <a:solidFill>
                  <a:prstClr val="black"/>
                </a:solidFill>
                <a:latin typeface="Calibri" panose="020F0502020204030204"/>
              </a:rPr>
              <a:t>Duration : </a:t>
            </a:r>
            <a:endParaRPr lang="en-AU" sz="192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 eaLnBrk="0" hangingPunct="0">
              <a:defRPr/>
            </a:pPr>
            <a:r>
              <a:rPr lang="en-GB" sz="1920" kern="0" dirty="0"/>
              <a:t>12 weeks</a:t>
            </a:r>
            <a:endParaRPr lang="en-GB" sz="1920" kern="0" dirty="0"/>
          </a:p>
        </p:txBody>
      </p:sp>
      <p:sp>
        <p:nvSpPr>
          <p:cNvPr id="22" name="Line 1033"/>
          <p:cNvSpPr>
            <a:spLocks noChangeShapeType="1"/>
          </p:cNvSpPr>
          <p:nvPr/>
        </p:nvSpPr>
        <p:spPr bwMode="auto">
          <a:xfrm rot="10800000" flipH="1">
            <a:off x="3899451" y="5516535"/>
            <a:ext cx="722313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Line 1027"/>
          <p:cNvSpPr>
            <a:spLocks noChangeShapeType="1"/>
          </p:cNvSpPr>
          <p:nvPr/>
        </p:nvSpPr>
        <p:spPr bwMode="auto">
          <a:xfrm rot="-5400000" flipH="1" flipV="1">
            <a:off x="3803645" y="5816482"/>
            <a:ext cx="584729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Box 1045"/>
          <p:cNvSpPr txBox="1">
            <a:spLocks noChangeArrowheads="1"/>
          </p:cNvSpPr>
          <p:nvPr/>
        </p:nvSpPr>
        <p:spPr bwMode="auto">
          <a:xfrm>
            <a:off x="4260606" y="5690385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778" y="3244334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ASSESSING VALIDITY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marL="457200" marR="0" lvl="0" indent="-3111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sz="3000"/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  <a:prstGeom prst="rect">
            <a:avLst/>
          </a:prstGeom>
        </p:spPr>
        <p:txBody>
          <a:bodyPr spcFirstLastPara="1" lIns="91425" tIns="91425" rIns="91425" bIns="91425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GB" sz="60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60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60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8" name="Picture 7" descr="Diagra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6560"/>
            <a:ext cx="9900920" cy="6100127"/>
          </a:xfrm>
          <a:prstGeom prst="rect">
            <a:avLst/>
          </a:prstGeom>
        </p:spPr>
      </p:pic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33" y="1243445"/>
            <a:ext cx="9144000" cy="295439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RAMMBO ACRONYM : ASSESSING STUDY BIAS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1512735" y="299874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			</a:t>
            </a:r>
            <a:endParaRPr lang="en-GB" sz="2000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60983" y="194569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00224" y="327919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86024" y="3279190"/>
            <a:ext cx="341709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028836" y="454919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165633" y="486669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-5400000" flipH="1" flipV="1">
            <a:off x="3747063" y="4968555"/>
            <a:ext cx="5847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4622832" y="2965661"/>
            <a:ext cx="1101329" cy="110860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687126" y="4366629"/>
            <a:ext cx="972741" cy="944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174092" y="2953754"/>
            <a:ext cx="0" cy="233759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0800000">
            <a:off x="4532345" y="1882191"/>
            <a:ext cx="1309688" cy="877094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black">
          <a:xfrm>
            <a:off x="4700223" y="4803190"/>
            <a:ext cx="947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0800000" flipH="1">
            <a:off x="3903696" y="4821711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black">
          <a:xfrm>
            <a:off x="3160745" y="2009190"/>
            <a:ext cx="500063" cy="2646508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black">
          <a:xfrm>
            <a:off x="6452554" y="2536193"/>
            <a:ext cx="2971800" cy="2264929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R</a:t>
            </a:r>
            <a:r>
              <a:rPr lang="en-US" sz="1900" dirty="0"/>
              <a:t>ecruitment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A</a:t>
            </a:r>
            <a:r>
              <a:rPr lang="en-US" sz="1900" dirty="0"/>
              <a:t>llocation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M</a:t>
            </a:r>
            <a:r>
              <a:rPr lang="en-US" sz="1900" dirty="0"/>
              <a:t>aintenance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M</a:t>
            </a:r>
            <a:r>
              <a:rPr lang="en-US" sz="1900" dirty="0"/>
              <a:t>easurement of outcome </a:t>
            </a:r>
            <a:endParaRPr lang="en-US" sz="1900" dirty="0"/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/>
              <a:t>B</a:t>
            </a:r>
            <a:r>
              <a:rPr lang="en-US" sz="1900" dirty="0"/>
              <a:t>lind or </a:t>
            </a:r>
            <a:r>
              <a:rPr lang="en-US" sz="1900" b="1" dirty="0"/>
              <a:t>O</a:t>
            </a:r>
            <a:r>
              <a:rPr lang="en-US" sz="1900" dirty="0"/>
              <a:t>bjective</a:t>
            </a:r>
            <a:endParaRPr lang="en-US" sz="1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eorgia" panose="02040502050405020303"/>
              </a:rPr>
            </a:b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1870952" y="498021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AMMBO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: Recruitment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			</a:t>
            </a:r>
            <a:endParaRPr lang="en-GB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143000" y="1365087"/>
            <a:ext cx="9689841" cy="37653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     Study setting &amp; eligibility criteria well described ? 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      Participants  representative  of  eligible ?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 Yes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      Randomization  process described adequately ?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Oval 1028"/>
          <p:cNvSpPr>
            <a:spLocks noChangeArrowheads="1"/>
          </p:cNvSpPr>
          <p:nvPr/>
        </p:nvSpPr>
        <p:spPr bwMode="auto">
          <a:xfrm>
            <a:off x="4533012" y="3588317"/>
            <a:ext cx="1278731" cy="1287198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8" name="Rectangle 1029"/>
          <p:cNvSpPr>
            <a:spLocks noChangeArrowheads="1"/>
          </p:cNvSpPr>
          <p:nvPr/>
        </p:nvSpPr>
        <p:spPr bwMode="auto">
          <a:xfrm>
            <a:off x="4686008" y="5003802"/>
            <a:ext cx="972741" cy="944563"/>
          </a:xfrm>
          <a:prstGeom prst="rect">
            <a:avLst/>
          </a:prstGeom>
          <a:noFill/>
          <a:ln w="38100">
            <a:solidFill>
              <a:srgbClr val="0B46A0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9" name="Line 1030"/>
          <p:cNvSpPr>
            <a:spLocks noChangeShapeType="1"/>
          </p:cNvSpPr>
          <p:nvPr/>
        </p:nvSpPr>
        <p:spPr bwMode="auto">
          <a:xfrm>
            <a:off x="5172974" y="3598863"/>
            <a:ext cx="0" cy="2308490"/>
          </a:xfrm>
          <a:prstGeom prst="line">
            <a:avLst/>
          </a:prstGeom>
          <a:noFill/>
          <a:ln w="38100">
            <a:solidFill>
              <a:srgbClr val="0070C0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0" name="Line 1032"/>
          <p:cNvSpPr>
            <a:spLocks noChangeShapeType="1"/>
          </p:cNvSpPr>
          <p:nvPr/>
        </p:nvSpPr>
        <p:spPr bwMode="auto">
          <a:xfrm rot="10800000" flipH="1">
            <a:off x="4084742" y="5499895"/>
            <a:ext cx="541734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3630302" y="3792187"/>
            <a:ext cx="3247053" cy="9491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900" dirty="0"/>
              <a:t>E1-69                                C-69</a:t>
            </a:r>
            <a:endParaRPr lang="en-AU" sz="1900" dirty="0"/>
          </a:p>
          <a:p>
            <a:pPr eaLnBrk="0" hangingPunct="0"/>
            <a:r>
              <a:rPr lang="en-AU" sz="1900" dirty="0"/>
              <a:t>E2-67</a:t>
            </a:r>
            <a:endParaRPr lang="en-AU" sz="1900" dirty="0"/>
          </a:p>
          <a:p>
            <a:pPr eaLnBrk="0" hangingPunct="0"/>
            <a:r>
              <a:rPr lang="en-AU" sz="1900" dirty="0"/>
              <a:t>E3-69 </a:t>
            </a:r>
            <a:endParaRPr lang="en-AU" sz="1900" dirty="0"/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4984855" y="5233989"/>
            <a:ext cx="355635" cy="4567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3" name="AutoShape 1037"/>
          <p:cNvSpPr>
            <a:spLocks noChangeArrowheads="1"/>
          </p:cNvSpPr>
          <p:nvPr/>
        </p:nvSpPr>
        <p:spPr bwMode="auto">
          <a:xfrm rot="10800000">
            <a:off x="4549086" y="1299002"/>
            <a:ext cx="1309688" cy="877093"/>
          </a:xfrm>
          <a:prstGeom prst="triangle">
            <a:avLst>
              <a:gd name="adj" fmla="val 52137"/>
            </a:avLst>
          </a:prstGeom>
          <a:noFill/>
          <a:ln w="38100">
            <a:solidFill>
              <a:srgbClr val="0070C0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14" name="Text Box 1038"/>
          <p:cNvSpPr txBox="1">
            <a:spLocks noChangeArrowheads="1"/>
          </p:cNvSpPr>
          <p:nvPr/>
        </p:nvSpPr>
        <p:spPr bwMode="auto">
          <a:xfrm>
            <a:off x="4907902" y="1352550"/>
            <a:ext cx="691854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500" dirty="0"/>
              <a:t>275</a:t>
            </a:r>
            <a:endParaRPr lang="en-AU" sz="2500" dirty="0"/>
          </a:p>
        </p:txBody>
      </p:sp>
      <p:sp>
        <p:nvSpPr>
          <p:cNvPr id="15" name="Line 1040"/>
          <p:cNvSpPr>
            <a:spLocks noChangeShapeType="1"/>
          </p:cNvSpPr>
          <p:nvPr/>
        </p:nvSpPr>
        <p:spPr bwMode="auto">
          <a:xfrm flipH="1">
            <a:off x="4975330" y="2184666"/>
            <a:ext cx="171450" cy="6985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6" name="Line 1041"/>
          <p:cNvSpPr>
            <a:spLocks noChangeShapeType="1"/>
          </p:cNvSpPr>
          <p:nvPr/>
        </p:nvSpPr>
        <p:spPr bwMode="auto">
          <a:xfrm>
            <a:off x="5203930" y="2184666"/>
            <a:ext cx="171450" cy="6985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2032105" y="2891744"/>
            <a:ext cx="6343650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Randomization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071395" y="614363"/>
            <a:ext cx="6457950" cy="50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R</a:t>
            </a:r>
            <a:r>
              <a:rPr lang="en-AU" b="1" dirty="0"/>
              <a:t>A</a:t>
            </a:r>
            <a:r>
              <a:rPr lang="en-AU" dirty="0"/>
              <a:t>MMBO: </a:t>
            </a:r>
            <a:r>
              <a:rPr lang="en-AU" b="1" dirty="0"/>
              <a:t>A is for Allocation</a:t>
            </a:r>
            <a:endParaRPr lang="en-AU" b="1" dirty="0"/>
          </a:p>
        </p:txBody>
      </p:sp>
      <p:sp>
        <p:nvSpPr>
          <p:cNvPr id="19" name="Text Box 1057"/>
          <p:cNvSpPr txBox="1">
            <a:spLocks noChangeArrowheads="1"/>
          </p:cNvSpPr>
          <p:nvPr/>
        </p:nvSpPr>
        <p:spPr bwMode="auto">
          <a:xfrm>
            <a:off x="7126203" y="3717929"/>
            <a:ext cx="2223070" cy="626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b="1" dirty="0"/>
              <a:t>1:1  ratio for baseline randomization</a:t>
            </a:r>
            <a:endParaRPr lang="en-AU" b="1" dirty="0"/>
          </a:p>
        </p:txBody>
      </p:sp>
      <p:sp>
        <p:nvSpPr>
          <p:cNvPr id="20" name="Line 1031"/>
          <p:cNvSpPr>
            <a:spLocks noChangeShapeType="1"/>
          </p:cNvSpPr>
          <p:nvPr/>
        </p:nvSpPr>
        <p:spPr bwMode="black">
          <a:xfrm>
            <a:off x="4711011" y="5487957"/>
            <a:ext cx="947738" cy="0"/>
          </a:xfrm>
          <a:prstGeom prst="line">
            <a:avLst/>
          </a:prstGeom>
          <a:noFill/>
          <a:ln w="38100">
            <a:solidFill>
              <a:srgbClr val="0B46A0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1" name="Line 1027"/>
          <p:cNvSpPr>
            <a:spLocks noChangeShapeType="1"/>
          </p:cNvSpPr>
          <p:nvPr/>
        </p:nvSpPr>
        <p:spPr bwMode="auto">
          <a:xfrm rot="-5400000" flipH="1" flipV="1">
            <a:off x="3130905" y="5646741"/>
            <a:ext cx="584729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2" name="Line 1032"/>
          <p:cNvSpPr>
            <a:spLocks noChangeShapeType="1"/>
          </p:cNvSpPr>
          <p:nvPr/>
        </p:nvSpPr>
        <p:spPr bwMode="auto">
          <a:xfrm rot="10800000" flipH="1">
            <a:off x="3295802" y="5499895"/>
            <a:ext cx="541734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3" name="Text Box 1035"/>
          <p:cNvSpPr txBox="1">
            <a:spLocks noChangeArrowheads="1"/>
          </p:cNvSpPr>
          <p:nvPr/>
        </p:nvSpPr>
        <p:spPr bwMode="auto">
          <a:xfrm>
            <a:off x="3511375" y="5592500"/>
            <a:ext cx="299531" cy="456741"/>
          </a:xfrm>
          <a:prstGeom prst="rect">
            <a:avLst/>
          </a:prstGeom>
          <a:noFill/>
          <a:ln w="9525">
            <a:solidFill>
              <a:srgbClr val="0B46A0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rgbClr val="0B46A0"/>
                </a:solidFill>
              </a:rPr>
              <a:t>T</a:t>
            </a:r>
            <a:endParaRPr lang="en-AU" sz="25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eorgia" panose="02040502050405020303"/>
              </a:rPr>
            </a:b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Georgia" panose="02040502050405020303"/>
                <a:cs typeface="Arial" panose="020B0604020202020204" pitchFamily="34" charset="0"/>
                <a:sym typeface="Georgia" panose="02040502050405020303"/>
              </a:rPr>
              <a:t>			</a:t>
            </a:r>
            <a:endParaRPr lang="en-GB" dirty="0">
              <a:latin typeface="Arial" panose="020B0604020202020204" pitchFamily="34" charset="0"/>
              <a:ea typeface="Georgia" panose="02040502050405020303"/>
              <a:cs typeface="Arial" panose="020B0604020202020204" pitchFamily="34" charset="0"/>
              <a:sym typeface="Georgia" panose="02040502050405020303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03169" y="106827"/>
            <a:ext cx="4343400" cy="825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MBO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-5400000" flipH="1" flipV="1">
            <a:off x="818613" y="3594913"/>
            <a:ext cx="31022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610239" y="2043793"/>
            <a:ext cx="1382316" cy="1905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35269" y="4210731"/>
            <a:ext cx="972740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322233" y="2043793"/>
            <a:ext cx="0" cy="307049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black">
          <a:xfrm>
            <a:off x="2848364" y="4683012"/>
            <a:ext cx="947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rot="10800000" flipH="1">
            <a:off x="2234003" y="4706825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34114" y="4440919"/>
            <a:ext cx="394107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AU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402183" y="1345293"/>
            <a:ext cx="6113417" cy="1303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Did most participants remain in allocated groups  ? 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10800000">
            <a:off x="2667389" y="820447"/>
            <a:ext cx="1309688" cy="87709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194836" y="914023"/>
            <a:ext cx="357239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AU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350865" y="2982802"/>
            <a:ext cx="6569684" cy="28420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Participants &amp;/or investigators blind to exposure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(and comparison exposure)?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Compliance high &amp; similar in both group?                             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Completeness of follow-up high &amp; similar in both group?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49178" y="207639"/>
            <a:ext cx="4343400" cy="825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MBO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rot="-5400000" flipH="1" flipV="1">
            <a:off x="1910424" y="4820839"/>
            <a:ext cx="10702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524250" y="2317219"/>
            <a:ext cx="0" cy="3365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10800000" flipH="1">
            <a:off x="2114551" y="4980251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36082" y="2761719"/>
            <a:ext cx="1181182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EG    CG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spect="1" noChangeArrowheads="1"/>
          </p:cNvSpPr>
          <p:nvPr/>
        </p:nvSpPr>
        <p:spPr bwMode="auto">
          <a:xfrm>
            <a:off x="2878933" y="4484158"/>
            <a:ext cx="1289447" cy="125147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7"/>
          <p:cNvSpPr>
            <a:spLocks noChangeAspect="1" noChangeShapeType="1"/>
          </p:cNvSpPr>
          <p:nvPr/>
        </p:nvSpPr>
        <p:spPr bwMode="black">
          <a:xfrm>
            <a:off x="2895601" y="5109898"/>
            <a:ext cx="1256110" cy="1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spect="1" noChangeArrowheads="1"/>
          </p:cNvSpPr>
          <p:nvPr/>
        </p:nvSpPr>
        <p:spPr bwMode="auto">
          <a:xfrm>
            <a:off x="3366537" y="4919998"/>
            <a:ext cx="34281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376057" y="2063220"/>
            <a:ext cx="6074229" cy="99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Measurement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blind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10800000">
            <a:off x="2883694" y="1047220"/>
            <a:ext cx="1309688" cy="87709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367087" y="1187449"/>
            <a:ext cx="31556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514849" y="3396720"/>
            <a:ext cx="4798967" cy="1918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Outcome measurements were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Authors reviewed all results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2846786" y="2317219"/>
            <a:ext cx="1382315" cy="139170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294660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RAMMBO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640327" y="3296902"/>
            <a:ext cx="1101329" cy="110860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191587" y="3372308"/>
            <a:ext cx="0" cy="246459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0800000">
            <a:off x="4549840" y="1772902"/>
            <a:ext cx="1309688" cy="87709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black">
          <a:xfrm>
            <a:off x="4717718" y="5405630"/>
            <a:ext cx="947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rot="10800000" flipH="1">
            <a:off x="3635441" y="5283922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059427" y="1860215"/>
            <a:ext cx="31556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741532" y="3594559"/>
            <a:ext cx="783638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C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003469" y="5163538"/>
            <a:ext cx="34281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859277" y="5376527"/>
            <a:ext cx="301133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A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901493" y="2649996"/>
            <a:ext cx="2400300" cy="6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llocation : Adequate 	</a:t>
            </a:r>
            <a:endParaRPr lang="en-AU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921440" y="3614402"/>
            <a:ext cx="3451035" cy="99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aintenance: High Retention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864290" y="5034054"/>
            <a:ext cx="4416179" cy="6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easurement : Right Statistical tools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(of outcomes)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8590" y="1234091"/>
            <a:ext cx="2628900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ecruitment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Bias: No  bias 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705216" y="4933348"/>
            <a:ext cx="972741" cy="944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294660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572208"/>
            <a:ext cx="9800485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 was not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designed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to test the benefits and risks of aldosterone synthase inhibition beyond 12 weeks</a:t>
            </a: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Study does not compare aldosterone synthase inhibition with alternative antihypertensive agents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selection of patients with an estimated GFR greater than 45 ml per minute reduced the likelihood </a:t>
            </a:r>
            <a:r>
              <a:rPr lang="en-US" sz="20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of hyperkalemia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294660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572208"/>
            <a:ext cx="9800485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Aldosterone synthase inhibition with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Baxdrostat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led to substantial reductions in systolic and diastolic blood pressure in patients with treatment resistant hypertension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marL="457200" marR="0" lvl="0" indent="-3111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sz="3000"/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  <a:prstGeom prst="rect">
            <a:avLst/>
          </a:prstGeom>
        </p:spPr>
        <p:txBody>
          <a:bodyPr spcFirstLastPara="1" lIns="91425" tIns="91425" rIns="91425" bIns="91425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GB" sz="60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60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60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8" name="Picture 7" descr="Diagram&#10;&#10;Description automatically generate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97840"/>
            <a:ext cx="9880600" cy="6207759"/>
          </a:xfrm>
          <a:prstGeom prst="rect">
            <a:avLst/>
          </a:prstGeom>
        </p:spPr>
      </p:pic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" b="15146"/>
          <a:stretch>
            <a:fillRect/>
          </a:stretch>
        </p:blipFill>
        <p:spPr>
          <a:xfrm>
            <a:off x="1143000" y="996043"/>
            <a:ext cx="9800486" cy="4049486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8515" y="5045529"/>
            <a:ext cx="9612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Baxdrostat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is a selective inhibitor of aldosterone synthase which reduces aldosterone but not cortisol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PHASE 1 TRIAL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10" name="Picture 9" descr="Diagram, schemati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363"/>
            <a:ext cx="12192000" cy="57356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</a:br>
            <a:endParaRPr lang="en-IN" dirty="0"/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3"/>
          <p:cNvSpPr txBox="1"/>
          <p:nvPr/>
        </p:nvSpPr>
        <p:spPr>
          <a:xfrm>
            <a:off x="2001580" y="341313"/>
            <a:ext cx="7746578" cy="654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0972" y="341313"/>
            <a:ext cx="104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5757" y="2094892"/>
            <a:ext cx="9800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To evaluate efficacy and safety of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Baxdrostat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among patients with treatment resistant hypertension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58" y="398413"/>
            <a:ext cx="2959359" cy="654730"/>
          </a:xfrm>
        </p:spPr>
        <p:txBody>
          <a:bodyPr>
            <a:no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METHOD</a:t>
            </a:r>
            <a:endParaRPr lang="en-IN" sz="3600" dirty="0"/>
          </a:p>
        </p:txBody>
      </p:sp>
      <p:sp>
        <p:nvSpPr>
          <p:cNvPr id="7" name="Google Shape;89;p13"/>
          <p:cNvSpPr txBox="1">
            <a:spLocks noGrp="1"/>
          </p:cNvSpPr>
          <p:nvPr>
            <p:ph idx="1"/>
          </p:nvPr>
        </p:nvSpPr>
        <p:spPr>
          <a:xfrm>
            <a:off x="1059025" y="1799593"/>
            <a:ext cx="9800485" cy="41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Study design 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Multi-Center                          Placebo controlled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Randomized                         Parallel group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Double Blinded                     Dose ranging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Phase 2 study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Funded by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CinCor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Pharma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 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" cy="99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58" y="398413"/>
            <a:ext cx="2959359" cy="654730"/>
          </a:xfrm>
        </p:spPr>
        <p:txBody>
          <a:bodyPr>
            <a:noAutofit/>
          </a:bodyPr>
          <a:lstStyle/>
          <a:p>
            <a:pPr marL="457200" marR="0" lvl="0" indent="-3111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E9EDEE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METHOD</a:t>
            </a:r>
            <a:endParaRPr lang="en-IN" sz="3600" dirty="0"/>
          </a:p>
        </p:txBody>
      </p:sp>
      <p:sp>
        <p:nvSpPr>
          <p:cNvPr id="7" name="Google Shape;89;p13"/>
          <p:cNvSpPr txBox="1">
            <a:spLocks noGrp="1"/>
          </p:cNvSpPr>
          <p:nvPr>
            <p:ph idx="1"/>
          </p:nvPr>
        </p:nvSpPr>
        <p:spPr>
          <a:xfrm>
            <a:off x="1059025" y="1799593"/>
            <a:ext cx="9800485" cy="277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Inclusion Criteria  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 ≥18 years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Receiving stable dose of at least three anti-hypertensive medications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 Systolic blood pressure ≥ 130/80 mm of Hg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 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5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43485" y="4"/>
            <a:ext cx="1248515" cy="99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5341</Words>
  <Application>WPS Presentation</Application>
  <PresentationFormat>Widescreen</PresentationFormat>
  <Paragraphs>418</Paragraphs>
  <Slides>37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Arial</vt:lpstr>
      <vt:lpstr>SimSun</vt:lpstr>
      <vt:lpstr>Wingdings</vt:lpstr>
      <vt:lpstr>Arial</vt:lpstr>
      <vt:lpstr>Georgia</vt:lpstr>
      <vt:lpstr>Calibri Light</vt:lpstr>
      <vt:lpstr>Microsoft YaHei</vt:lpstr>
      <vt:lpstr>Arial Unicode MS</vt:lpstr>
      <vt:lpstr>Calibri</vt:lpstr>
      <vt:lpstr>Helvetica Neue</vt:lpstr>
      <vt:lpstr>Calibri</vt:lpstr>
      <vt:lpstr>Office Theme</vt:lpstr>
      <vt:lpstr> PHASE 2 TRIAL OF BAXDROSTAT FOR  TREATMENT-RESISTANT HYPERTENSION </vt:lpstr>
      <vt:lpstr> PREVIOUS TRIALS</vt:lpstr>
      <vt:lpstr> </vt:lpstr>
      <vt:lpstr> </vt:lpstr>
      <vt:lpstr> </vt:lpstr>
      <vt:lpstr> </vt:lpstr>
      <vt:lpstr> </vt:lpstr>
      <vt:lpstr>METHOD</vt:lpstr>
      <vt:lpstr>METHOD</vt:lpstr>
      <vt:lpstr>METHOD</vt:lpstr>
      <vt:lpstr>METHOD</vt:lpstr>
      <vt:lpstr>METHOD</vt:lpstr>
      <vt:lpstr>METHOD</vt:lpstr>
      <vt:lpstr>METHOD</vt:lpstr>
      <vt:lpstr> </vt:lpstr>
      <vt:lpstr>Study Profile</vt:lpstr>
      <vt:lpstr>Study Profile</vt:lpstr>
      <vt:lpstr>Demographic profile</vt:lpstr>
      <vt:lpstr>Demographic profile</vt:lpstr>
      <vt:lpstr> </vt:lpstr>
      <vt:lpstr> EXPLORATORY END POINT</vt:lpstr>
      <vt:lpstr> EXPLORATORY END POINT</vt:lpstr>
      <vt:lpstr> </vt:lpstr>
      <vt:lpstr> </vt:lpstr>
      <vt:lpstr> </vt:lpstr>
      <vt:lpstr> </vt:lpstr>
      <vt:lpstr> </vt:lpstr>
      <vt:lpstr> </vt:lpstr>
      <vt:lpstr> </vt:lpstr>
      <vt:lpstr>THE RAMMBO ACRONYM : ASSESSING STUDY BIAS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Arjun Das</dc:creator>
  <cp:lastModifiedBy>Dr. Prince Manchanda</cp:lastModifiedBy>
  <cp:revision>36</cp:revision>
  <dcterms:created xsi:type="dcterms:W3CDTF">2023-02-04T13:27:00Z</dcterms:created>
  <dcterms:modified xsi:type="dcterms:W3CDTF">2023-08-21T06:08:39Z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0AFBCCD5F2E64C4CB160E52E841BA145</vt:lpwstr>
  </property>
  <property fmtid="{D5CDD505-2E9C-101B-9397-08002B2CF9AE}" pid="3" name="KSOProductBuildVer">
    <vt:lpwstr>1033-11.2.0.11537</vt:lpwstr>
  </property>
</Properties>
</file>