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D"/>
          </a:solidFill>
        </a:fill>
      </a:tcStyle>
    </a:wholeTbl>
    <a:band2H>
      <a:tcTxStyle b="def" i="def"/>
      <a:tcStyle>
        <a:tcBdr/>
        <a:fill>
          <a:solidFill>
            <a:srgbClr val="E6EB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C00FF"/>
              </a:solidFill>
              <a:prstDash val="solid"/>
              <a:round/>
            </a:ln>
          </a:top>
          <a:bottom>
            <a:ln w="25400" cap="flat">
              <a:solidFill>
                <a:srgbClr val="BC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C00FF"/>
              </a:solidFill>
              <a:prstDash val="solid"/>
              <a:round/>
            </a:ln>
          </a:top>
          <a:bottom>
            <a:ln w="25400" cap="flat">
              <a:solidFill>
                <a:srgbClr val="BC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CAFF"/>
          </a:solidFill>
        </a:fill>
      </a:tcStyle>
    </a:wholeTbl>
    <a:band2H>
      <a:tcTxStyle b="def" i="def"/>
      <a:tcStyle>
        <a:tcBdr/>
        <a:fill>
          <a:solidFill>
            <a:srgbClr val="F3E6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C00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C00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C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defRPr>
            </a:lvl1pPr>
            <a:lvl2pPr marL="1041400" indent="-406400" algn="ctr">
              <a:spcBef>
                <a:spcPts val="0"/>
              </a:spcBef>
              <a:buBlip>
                <a:blip r:embed="rId2"/>
              </a:buBlip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06400" algn="ctr">
              <a:spcBef>
                <a:spcPts val="0"/>
              </a:spcBef>
              <a:buBlip>
                <a:blip r:embed="rId2"/>
              </a:buBlip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defRPr>
            </a:lvl3pPr>
            <a:lvl4pPr marL="2311400" indent="-406400" algn="ctr">
              <a:spcBef>
                <a:spcPts val="0"/>
              </a:spcBef>
              <a:buBlip>
                <a:blip r:embed="rId2"/>
              </a:buBlip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defRPr>
            </a:lvl4pPr>
            <a:lvl5pPr marL="2946400" indent="-406400" algn="ctr">
              <a:spcBef>
                <a:spcPts val="0"/>
              </a:spcBef>
              <a:buBlip>
                <a:blip r:embed="rId2"/>
              </a:buBlip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2387600" y="6059289"/>
            <a:ext cx="19621500" cy="8509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se-up photo of a bicycle chain on a gear"/>
          <p:cNvSpPr/>
          <p:nvPr>
            <p:ph type="pic" idx="21"/>
          </p:nvPr>
        </p:nvSpPr>
        <p:spPr>
          <a:xfrm>
            <a:off x="-12700" y="-3924300"/>
            <a:ext cx="24384000" cy="182795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tial view of a metal gear"/>
          <p:cNvSpPr/>
          <p:nvPr>
            <p:ph type="pic" idx="21"/>
          </p:nvPr>
        </p:nvSpPr>
        <p:spPr>
          <a:xfrm>
            <a:off x="1473200" y="-2692400"/>
            <a:ext cx="21437602" cy="160707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photo of bicycle gears"/>
          <p:cNvSpPr/>
          <p:nvPr>
            <p:ph type="pic" idx="21"/>
          </p:nvPr>
        </p:nvSpPr>
        <p:spPr>
          <a:xfrm>
            <a:off x="12925239" y="918941"/>
            <a:ext cx="11599696" cy="154738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photo of bicycle gears"/>
          <p:cNvSpPr/>
          <p:nvPr>
            <p:ph type="pic" sz="half" idx="21"/>
          </p:nvPr>
        </p:nvSpPr>
        <p:spPr>
          <a:xfrm>
            <a:off x="13169900" y="2376298"/>
            <a:ext cx="9522180" cy="127025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photo of the lower portion of a bicycle wheel"/>
          <p:cNvSpPr/>
          <p:nvPr>
            <p:ph type="pic" sz="quarter" idx="21"/>
          </p:nvPr>
        </p:nvSpPr>
        <p:spPr>
          <a:xfrm>
            <a:off x="15225182" y="6694486"/>
            <a:ext cx="8551335" cy="6413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photo of a bicycle chain on a gear"/>
          <p:cNvSpPr/>
          <p:nvPr>
            <p:ph type="pic" sz="quarter" idx="22"/>
          </p:nvPr>
        </p:nvSpPr>
        <p:spPr>
          <a:xfrm>
            <a:off x="15773400" y="914400"/>
            <a:ext cx="7476849" cy="56050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Close-up photo of bicycle gears"/>
          <p:cNvSpPr/>
          <p:nvPr>
            <p:ph type="pic" idx="23"/>
          </p:nvPr>
        </p:nvSpPr>
        <p:spPr>
          <a:xfrm>
            <a:off x="1077598" y="355600"/>
            <a:ext cx="14423166" cy="19240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24222" y="13122415"/>
            <a:ext cx="368504" cy="38707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21937" y="13122415"/>
            <a:ext cx="368504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b="1" sz="1800">
                <a:solidFill>
                  <a:srgbClr val="FFFFFF">
                    <a:alpha val="70000"/>
                  </a:srgbClr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fessor VK Sashindran, MD, DNB (Med), MSc (Inf Dis), FRCP Edin"/>
          <p:cNvSpPr txBox="1"/>
          <p:nvPr>
            <p:ph type="ctrTitle"/>
          </p:nvPr>
        </p:nvSpPr>
        <p:spPr>
          <a:xfrm>
            <a:off x="1923438" y="368892"/>
            <a:ext cx="21437602" cy="3167990"/>
          </a:xfrm>
          <a:prstGeom prst="rect">
            <a:avLst/>
          </a:prstGeom>
        </p:spPr>
        <p:txBody>
          <a:bodyPr/>
          <a:lstStyle/>
          <a:p>
            <a:pPr defTabSz="914400">
              <a:defRPr sz="7200">
                <a:solidFill>
                  <a:srgbClr val="0096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t>Professor VK Sashindran,</a:t>
            </a:r>
            <a:br/>
            <a:r>
              <a:rPr sz="5400"/>
              <a:t>MD, DNB (Med), MSc (Inf Dis), FRCP Edin </a:t>
            </a:r>
            <a:endParaRPr sz="5400"/>
          </a:p>
          <a:p>
            <a:pPr algn="ctr" defTabSz="914400">
              <a:defRPr sz="5400"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</p:txBody>
      </p:sp>
      <p:sp>
        <p:nvSpPr>
          <p:cNvPr id="120" name="Academic Credentials…"/>
          <p:cNvSpPr txBox="1"/>
          <p:nvPr>
            <p:ph type="subTitle" idx="1"/>
          </p:nvPr>
        </p:nvSpPr>
        <p:spPr>
          <a:xfrm>
            <a:off x="1449502" y="3003481"/>
            <a:ext cx="21105848" cy="10569648"/>
          </a:xfrm>
          <a:prstGeom prst="rect">
            <a:avLst/>
          </a:prstGeom>
        </p:spPr>
        <p:txBody>
          <a:bodyPr/>
          <a:lstStyle/>
          <a:p>
            <a:pPr lvl="1" marL="914400" indent="-457200" defTabSz="914400">
              <a:buSzPct val="100000"/>
              <a:buFont typeface="Arial"/>
              <a:buChar char="•"/>
              <a:defRPr b="1" sz="200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Academic Credentials</a:t>
            </a:r>
          </a:p>
          <a:p>
            <a:pPr lvl="1" marL="822960" indent="-365759" defTabSz="914400">
              <a:buSzPct val="100000"/>
              <a:buFont typeface="Arial"/>
              <a:buChar char="•"/>
              <a:defRPr b="1" i="1"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Academic Credentials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Prof Medicine &amp; Director Postgraduate Studies K S Hegde Medical Academy, NITTE University, Mangalore India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Dean DY Patil School of Medicine, Navi Mumbai - 11 m</a:t>
            </a:r>
            <a:endParaRPr sz="2000"/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Professor Medicine - 17 yrs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Member: Technical Resource Group and Drug Forecasting committees of NACO since 2010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Jury member, Medical Sciences for International Undergraduate Awards, Ireland since 2018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Alumnus of Armed Forces Medical College, India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NIH-Fogarty Fellowship in AIDS Research at Univ of California, Los Angeles</a:t>
            </a:r>
          </a:p>
          <a:p>
            <a:pPr lvl="2" marL="1280160" indent="-36576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Mentor for medical research by faculty and students for 20 yrs</a:t>
            </a:r>
          </a:p>
          <a:p>
            <a:pPr lvl="1" marL="914400" indent="-457200" defTabSz="914400">
              <a:buSzPct val="100000"/>
              <a:buFont typeface="Arial"/>
              <a:buChar char="•"/>
              <a:defRPr b="1" i="1"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</a:p>
          <a:p>
            <a:pPr lvl="1" marL="9144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Clinical Work</a:t>
            </a:r>
          </a:p>
          <a:p>
            <a:pPr lvl="2" marL="13716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HIV/AIDS,  geriatrics</a:t>
            </a:r>
          </a:p>
          <a:p>
            <a:pPr lvl="1" marL="9144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</a:p>
          <a:p>
            <a:pPr lvl="1" marL="9144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Area of research interest</a:t>
            </a:r>
          </a:p>
          <a:p>
            <a:pPr lvl="2" marL="13716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HIV/AIDS-TB, ageing biology, metabolic syndrome, public health</a:t>
            </a:r>
          </a:p>
          <a:p>
            <a:pPr lvl="1" marL="9144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</a:p>
          <a:p>
            <a:pPr lvl="1" marL="9144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Publications</a:t>
            </a:r>
          </a:p>
          <a:p>
            <a:pPr lvl="2" marL="13716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Book chapters 9, papers 58</a:t>
            </a:r>
          </a:p>
          <a:p>
            <a:pPr lvl="1" marL="9144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Other interests</a:t>
            </a:r>
          </a:p>
          <a:p>
            <a:pPr lvl="2" marL="1371600" indent="-457200" defTabSz="9144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Mountaineering, mountain philately</a:t>
            </a:r>
          </a:p>
        </p:txBody>
      </p:sp>
      <p:pic>
        <p:nvPicPr>
          <p:cNvPr id="121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rcRect l="5247" t="0" r="0" b="0"/>
          <a:stretch>
            <a:fillRect/>
          </a:stretch>
        </p:blipFill>
        <p:spPr>
          <a:xfrm>
            <a:off x="19488241" y="453382"/>
            <a:ext cx="2332361" cy="3168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FFFFFF"/>
      </a:dk1>
      <a:lt1>
        <a:srgbClr val="BC00FF"/>
      </a:lt1>
      <a:dk2>
        <a:srgbClr val="A7A7A7"/>
      </a:dk2>
      <a:lt2>
        <a:srgbClr val="535353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